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ogle.com/kee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www.grammarly.com</a:t>
            </a:r>
            <a:endParaRPr/>
          </a:p>
          <a:p>
            <a:pPr marL="0" lvl="0" indent="0">
              <a:spcBef>
                <a:spcPts val="0"/>
              </a:spcBef>
              <a:spcAft>
                <a:spcPts val="0"/>
              </a:spcAft>
              <a:buNone/>
            </a:pPr>
            <a:endParaRPr/>
          </a:p>
          <a:p>
            <a:pPr marL="0" lvl="0" indent="0">
              <a:spcBef>
                <a:spcPts val="0"/>
              </a:spcBef>
              <a:spcAft>
                <a:spcPts val="0"/>
              </a:spcAft>
              <a:buNone/>
            </a:pPr>
            <a:r>
              <a:rPr lang="en"/>
              <a:t>Link to grammarly extension is on grammarly icon.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Can be found beside the Read and Write puzzle piece in the top right of your screen, once signed in to your Google account.  All students in TVDSB should have the blue diamond, which is Equatio.  </a:t>
            </a:r>
            <a:endParaRPr/>
          </a:p>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Google Keep can be found on the waffle (nine dots/ squares) on Google Chrome.</a:t>
            </a:r>
            <a:endParaRPr/>
          </a:p>
          <a:p>
            <a:pPr marL="0" lvl="0" indent="0">
              <a:spcBef>
                <a:spcPts val="0"/>
              </a:spcBef>
              <a:spcAft>
                <a:spcPts val="0"/>
              </a:spcAft>
              <a:buNone/>
            </a:pPr>
            <a:r>
              <a:rPr lang="en"/>
              <a:t>Linked on icon-- </a:t>
            </a:r>
            <a:endParaRPr/>
          </a:p>
          <a:p>
            <a:pPr marL="0" lvl="0" indent="0">
              <a:spcBef>
                <a:spcPts val="0"/>
              </a:spcBef>
              <a:spcAft>
                <a:spcPts val="0"/>
              </a:spcAft>
              <a:buNone/>
            </a:pPr>
            <a:r>
              <a:rPr lang="en" u="sng">
                <a:solidFill>
                  <a:schemeClr val="hlink"/>
                </a:solidFill>
                <a:hlinkClick r:id="rId3"/>
              </a:rPr>
              <a:t>https://www.google.com/keep/</a:t>
            </a:r>
            <a:endParaRPr/>
          </a:p>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Helps students stay organized, track or review progress, highlight important points for study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Google Keep works with Read and Write for Google. You may also add pictures for reminders. Access is on any technology that you use to access your Google account … computer, chromebook, cellphone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 do we need to add an “LD 101” slide as part of the intro?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Click on Link</a:t>
            </a:r>
            <a:endParaRPr/>
          </a:p>
          <a:p>
            <a:pPr marL="0" lvl="0" indent="0" rtl="0">
              <a:spcBef>
                <a:spcPts val="0"/>
              </a:spcBef>
              <a:spcAft>
                <a:spcPts val="0"/>
              </a:spcAft>
              <a:buNone/>
            </a:pPr>
            <a:endParaRPr/>
          </a:p>
          <a:p>
            <a:pPr marL="457200" lvl="0" indent="-298450" rtl="0">
              <a:spcBef>
                <a:spcPts val="0"/>
              </a:spcBef>
              <a:spcAft>
                <a:spcPts val="0"/>
              </a:spcAft>
              <a:buSzPts val="1100"/>
              <a:buAutoNum type="arabicPeriod"/>
            </a:pPr>
            <a:r>
              <a:rPr lang="en"/>
              <a:t>Read back function (play, pause, stop)   2. Screenshot reader  3. Word Prediction   4. Screen mask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Vocabulary list icon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67"/>
        <p:cNvGrpSpPr/>
        <p:nvPr/>
      </p:nvGrpSpPr>
      <p:grpSpPr>
        <a:xfrm>
          <a:off x="0" y="0"/>
          <a:ext cx="0" cy="0"/>
          <a:chOff x="0" y="0"/>
          <a:chExt cx="0" cy="0"/>
        </a:xfrm>
      </p:grpSpPr>
      <p:sp>
        <p:nvSpPr>
          <p:cNvPr id="68" name="Shape 68"/>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70" name="Shape 70"/>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71" name="Shape 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4" name="Shape 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7" name="Shape 7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8" name="Shape 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1" name="Shape 81"/>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Shape 82"/>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Shape 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86" name="Shape 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89" name="Shape 8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93" name="Shape 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Shape 95"/>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96" name="Shape 96"/>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97" name="Shape 97"/>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98" name="Shape 98"/>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9" name="Shape 9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100" name="Shape 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103" name="Shape 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4"/>
        <p:cNvGrpSpPr/>
        <p:nvPr/>
      </p:nvGrpSpPr>
      <p:grpSpPr>
        <a:xfrm>
          <a:off x="0" y="0"/>
          <a:ext cx="0" cy="0"/>
          <a:chOff x="0" y="0"/>
          <a:chExt cx="0" cy="0"/>
        </a:xfrm>
      </p:grpSpPr>
      <p:sp>
        <p:nvSpPr>
          <p:cNvPr id="105" name="Shape 105"/>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06" name="Shape 106"/>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107" name="Shape 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Shape 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10"/>
        <p:cNvGrpSpPr/>
        <p:nvPr/>
      </p:nvGrpSpPr>
      <p:grpSpPr>
        <a:xfrm>
          <a:off x="0" y="0"/>
          <a:ext cx="0" cy="0"/>
          <a:chOff x="0" y="0"/>
          <a:chExt cx="0" cy="0"/>
        </a:xfrm>
      </p:grpSpPr>
      <p:sp>
        <p:nvSpPr>
          <p:cNvPr id="111" name="Shape 111"/>
          <p:cNvSpPr/>
          <p:nvPr/>
        </p:nvSpPr>
        <p:spPr>
          <a:xfrm>
            <a:off x="7177" y="100"/>
            <a:ext cx="9129300" cy="5135400"/>
          </a:xfrm>
          <a:prstGeom prst="rect">
            <a:avLst/>
          </a:prstGeom>
          <a:solidFill>
            <a:srgbClr val="F7F5F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rot="-5400000">
            <a:off x="766417" y="779887"/>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10800000">
            <a:off x="768098" y="1034930"/>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rot="10800000">
            <a:off x="260887" y="4116242"/>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259206" y="4888253"/>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5400000">
            <a:off x="1780788" y="266365"/>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5400000">
            <a:off x="1273578" y="4374731"/>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528759" y="4886714"/>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rot="-5400000">
            <a:off x="2287949" y="1293419"/>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10800000">
            <a:off x="2289631" y="4116242"/>
            <a:ext cx="253500" cy="2568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10800000">
            <a:off x="3304002" y="521398"/>
            <a:ext cx="253500" cy="2568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3302321" y="779887"/>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3557502" y="264826"/>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3557502" y="778348"/>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3050292" y="1291880"/>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5400000">
            <a:off x="3809532" y="1293419"/>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5400000">
            <a:off x="3555884" y="4631526"/>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rot="-5400000">
            <a:off x="4316693" y="4888253"/>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rot="-5400000">
            <a:off x="5331126" y="779887"/>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10800000">
            <a:off x="5332808" y="1034930"/>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rot="10800000">
            <a:off x="4825597" y="4116242"/>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rot="-5400000">
            <a:off x="4823916" y="4888253"/>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rot="-5400000">
            <a:off x="6345498" y="266365"/>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rot="10800000">
            <a:off x="5839969" y="4116242"/>
            <a:ext cx="253500" cy="2568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rot="-5400000">
            <a:off x="5838287" y="4374731"/>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6093469" y="4886714"/>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rot="-5400000">
            <a:off x="6852659" y="1293419"/>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10800000">
            <a:off x="7868712" y="521398"/>
            <a:ext cx="253500" cy="2568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5400000">
            <a:off x="7867031" y="779887"/>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8122212" y="264826"/>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8122212" y="778348"/>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7615001" y="1291880"/>
            <a:ext cx="253500" cy="256800"/>
          </a:xfrm>
          <a:prstGeom prst="rtTriangle">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rot="-5400000">
            <a:off x="8374241" y="1293419"/>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rot="5400000">
            <a:off x="8120593" y="4631526"/>
            <a:ext cx="256800" cy="253500"/>
          </a:xfrm>
          <a:prstGeom prst="rtTriangle">
            <a:avLst/>
          </a:prstGeom>
          <a:solidFill>
            <a:srgbClr val="00CE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rot="-5400000">
            <a:off x="8881402" y="4888253"/>
            <a:ext cx="256800" cy="2535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7177" y="1291880"/>
            <a:ext cx="253500" cy="256800"/>
          </a:xfrm>
          <a:prstGeom prst="rtTriangle">
            <a:avLst/>
          </a:prstGeom>
          <a:solidFill>
            <a:srgbClr val="D434B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7" name="Shape 147"/>
          <p:cNvGrpSpPr/>
          <p:nvPr/>
        </p:nvGrpSpPr>
        <p:grpSpPr>
          <a:xfrm>
            <a:off x="7177" y="264826"/>
            <a:ext cx="8875696" cy="4878688"/>
            <a:chOff x="7177" y="264826"/>
            <a:chExt cx="8875696" cy="4878688"/>
          </a:xfrm>
        </p:grpSpPr>
        <p:sp>
          <p:nvSpPr>
            <p:cNvPr id="148" name="Shape 148"/>
            <p:cNvSpPr/>
            <p:nvPr/>
          </p:nvSpPr>
          <p:spPr>
            <a:xfrm>
              <a:off x="7177" y="264826"/>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7177"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rot="10800000">
              <a:off x="768098" y="462976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1528759" y="1291880"/>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2543131" y="778348"/>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2035920"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3050292"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3557502"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4064663" y="264826"/>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4064663" y="778348"/>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4064663" y="4373192"/>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4571886"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6093469" y="1291880"/>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7107840" y="778348"/>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7107840" y="1291880"/>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6600630"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7615001" y="264826"/>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7615001"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8122212" y="4373192"/>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8122212"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8629373" y="264826"/>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8629373" y="778348"/>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a:off x="8629373" y="4373192"/>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8629373" y="4886714"/>
              <a:ext cx="253500" cy="256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2" name="Shape 172"/>
          <p:cNvGrpSpPr/>
          <p:nvPr/>
        </p:nvGrpSpPr>
        <p:grpSpPr>
          <a:xfrm>
            <a:off x="1275259" y="7876"/>
            <a:ext cx="7861325" cy="4878688"/>
            <a:chOff x="1275259" y="7876"/>
            <a:chExt cx="7861325" cy="4878688"/>
          </a:xfrm>
        </p:grpSpPr>
        <p:sp>
          <p:nvSpPr>
            <p:cNvPr id="173" name="Shape 173"/>
            <p:cNvSpPr/>
            <p:nvPr/>
          </p:nvSpPr>
          <p:spPr>
            <a:xfrm rot="10800000">
              <a:off x="1275259" y="7876"/>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rot="10800000">
              <a:off x="1275259"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rot="10800000">
              <a:off x="1275259" y="4629764"/>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rot="10800000">
              <a:off x="2289631" y="521398"/>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rot="10800000">
              <a:off x="2796841" y="7876"/>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rot="10800000">
              <a:off x="2796841"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rot="10800000">
              <a:off x="3811213" y="7876"/>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rot="10800000">
              <a:off x="3304002" y="1034930"/>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rot="10800000">
              <a:off x="3304002"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rot="10800000">
              <a:off x="3811213" y="4629764"/>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rot="10800000">
              <a:off x="4318374" y="521398"/>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rot="10800000">
              <a:off x="4318374"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rot="10800000">
              <a:off x="5332808" y="4629764"/>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rot="10800000">
              <a:off x="5839969" y="4629764"/>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rot="10800000">
              <a:off x="6854340" y="521398"/>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rot="10800000">
              <a:off x="7361551" y="7876"/>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rot="10800000">
              <a:off x="6854340"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rot="10800000">
              <a:off x="7361551"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rot="10800000">
              <a:off x="8375923" y="7876"/>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rot="10800000">
              <a:off x="7868712" y="1034930"/>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rot="10800000">
              <a:off x="7868712"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rot="10800000">
              <a:off x="7868712" y="4629764"/>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rot="10800000">
              <a:off x="8375923" y="4629764"/>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rot="10800000">
              <a:off x="8883084" y="7876"/>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rot="10800000">
              <a:off x="8883084" y="521398"/>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rot="10800000">
              <a:off x="8883084" y="4116242"/>
              <a:ext cx="253500" cy="2568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9" name="Shape 199"/>
          <p:cNvGrpSpPr/>
          <p:nvPr/>
        </p:nvGrpSpPr>
        <p:grpSpPr>
          <a:xfrm>
            <a:off x="260856" y="264715"/>
            <a:ext cx="8875696" cy="4878688"/>
            <a:chOff x="260856" y="264715"/>
            <a:chExt cx="8875696" cy="4878688"/>
          </a:xfrm>
        </p:grpSpPr>
        <p:sp>
          <p:nvSpPr>
            <p:cNvPr id="200" name="Shape 200"/>
            <p:cNvSpPr/>
            <p:nvPr/>
          </p:nvSpPr>
          <p:spPr>
            <a:xfrm rot="-5400000">
              <a:off x="259206"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rot="-5400000">
              <a:off x="766417" y="4888253"/>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rot="-5400000">
              <a:off x="1780788" y="779887"/>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rot="-5400000">
              <a:off x="1780788"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rot="-5400000">
              <a:off x="2287949" y="266365"/>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rot="-5400000">
              <a:off x="2287949" y="779887"/>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2543131" y="1291880"/>
              <a:ext cx="253500" cy="256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rot="-5400000">
              <a:off x="2795160"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rot="-5400000">
              <a:off x="3302321"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rot="-5400000">
              <a:off x="4316693" y="266365"/>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rot="-5400000">
              <a:off x="4823916"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rot="-5400000">
              <a:off x="5331126" y="4888253"/>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rot="-5400000">
              <a:off x="6345498" y="779887"/>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rot="-5400000">
              <a:off x="6345498"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rot="-5400000">
              <a:off x="6852659" y="266365"/>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rot="-5400000">
              <a:off x="7359870"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rot="-5400000">
              <a:off x="7867031"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rot="-5400000">
              <a:off x="8881402" y="266365"/>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rot="-5400000">
              <a:off x="8881402" y="4374731"/>
              <a:ext cx="256800" cy="25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14419" y="7988"/>
            <a:ext cx="8368486" cy="4878688"/>
            <a:chOff x="514419" y="7988"/>
            <a:chExt cx="8368486" cy="4878688"/>
          </a:xfrm>
        </p:grpSpPr>
        <p:sp>
          <p:nvSpPr>
            <p:cNvPr id="220" name="Shape 220"/>
            <p:cNvSpPr/>
            <p:nvPr/>
          </p:nvSpPr>
          <p:spPr>
            <a:xfrm rot="5400000">
              <a:off x="2034301" y="4631526"/>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rot="5400000">
              <a:off x="3048673" y="4118004"/>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rot="5400000">
              <a:off x="3555884" y="4118004"/>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rot="5400000">
              <a:off x="4063045" y="4118004"/>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24" name="Shape 224"/>
            <p:cNvGrpSpPr/>
            <p:nvPr/>
          </p:nvGrpSpPr>
          <p:grpSpPr>
            <a:xfrm>
              <a:off x="514419" y="7988"/>
              <a:ext cx="8368486" cy="4878688"/>
              <a:chOff x="514419" y="7988"/>
              <a:chExt cx="8368486" cy="4878688"/>
            </a:xfrm>
          </p:grpSpPr>
          <p:sp>
            <p:nvSpPr>
              <p:cNvPr id="225" name="Shape 225"/>
              <p:cNvSpPr/>
              <p:nvPr/>
            </p:nvSpPr>
            <p:spPr>
              <a:xfrm rot="5400000">
                <a:off x="512769" y="523160"/>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rot="5400000">
                <a:off x="1019930" y="9638"/>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rot="5400000">
                <a:off x="2034301" y="1036692"/>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rot="5400000">
                <a:off x="2541512" y="1036692"/>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rot="5400000">
                <a:off x="3048673" y="1036692"/>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rot="5400000">
                <a:off x="4063045" y="523160"/>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rot="5400000">
                <a:off x="5077478" y="523160"/>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rot="5400000">
                <a:off x="5584639" y="9638"/>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rot="5400000">
                <a:off x="6599011" y="1036692"/>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rot="5400000">
                <a:off x="7106222" y="1036692"/>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rot="5400000">
                <a:off x="6599011" y="4631526"/>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rot="5400000">
                <a:off x="7613383" y="1036692"/>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rot="5400000">
                <a:off x="7613383" y="4118004"/>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rot="5400000">
                <a:off x="8120593" y="4118004"/>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rot="5400000">
                <a:off x="8627754" y="9638"/>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rot="5400000">
                <a:off x="8627754" y="523160"/>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rot="5400000">
                <a:off x="8627754" y="4118004"/>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rot="5400000">
                <a:off x="8627754" y="4631526"/>
                <a:ext cx="256800" cy="253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43" name="Shape 243"/>
          <p:cNvSpPr txBox="1">
            <a:spLocks noGrp="1"/>
          </p:cNvSpPr>
          <p:nvPr>
            <p:ph type="body" idx="1"/>
          </p:nvPr>
        </p:nvSpPr>
        <p:spPr>
          <a:xfrm>
            <a:off x="843275" y="1879850"/>
            <a:ext cx="7525200" cy="1902000"/>
          </a:xfrm>
          <a:prstGeom prst="rect">
            <a:avLst/>
          </a:prstGeom>
          <a:noFill/>
        </p:spPr>
        <p:txBody>
          <a:bodyPr spcFirstLastPara="1" wrap="square" lIns="91425" tIns="91425" rIns="91425" bIns="91425" anchor="t" anchorCtr="0"/>
          <a:lstStyle>
            <a:lvl1pPr marL="457200" lvl="0" indent="-342900" algn="l">
              <a:lnSpc>
                <a:spcPct val="115000"/>
              </a:lnSpc>
              <a:spcBef>
                <a:spcPts val="0"/>
              </a:spcBef>
              <a:spcAft>
                <a:spcPts val="0"/>
              </a:spcAft>
              <a:buClr>
                <a:srgbClr val="000000"/>
              </a:buClr>
              <a:buSzPts val="1800"/>
              <a:buChar char="●"/>
              <a:defRPr sz="1800">
                <a:solidFill>
                  <a:srgbClr val="000000"/>
                </a:solidFill>
              </a:defRPr>
            </a:lvl1pPr>
            <a:lvl2pPr marL="914400" lvl="1" indent="-317500" algn="l">
              <a:lnSpc>
                <a:spcPct val="115000"/>
              </a:lnSpc>
              <a:spcBef>
                <a:spcPts val="1600"/>
              </a:spcBef>
              <a:spcAft>
                <a:spcPts val="0"/>
              </a:spcAft>
              <a:buClr>
                <a:srgbClr val="000000"/>
              </a:buClr>
              <a:buSzPts val="1400"/>
              <a:buChar char="○"/>
              <a:defRPr sz="1400">
                <a:solidFill>
                  <a:srgbClr val="000000"/>
                </a:solidFill>
              </a:defRPr>
            </a:lvl2pPr>
            <a:lvl3pPr marL="1371600" lvl="2" indent="-317500" algn="l">
              <a:lnSpc>
                <a:spcPct val="115000"/>
              </a:lnSpc>
              <a:spcBef>
                <a:spcPts val="1600"/>
              </a:spcBef>
              <a:spcAft>
                <a:spcPts val="0"/>
              </a:spcAft>
              <a:buClr>
                <a:srgbClr val="000000"/>
              </a:buClr>
              <a:buSzPts val="1400"/>
              <a:buChar char="■"/>
              <a:defRPr sz="1400">
                <a:solidFill>
                  <a:srgbClr val="000000"/>
                </a:solidFill>
              </a:defRPr>
            </a:lvl3pPr>
            <a:lvl4pPr marL="1828800" lvl="3" indent="-317500" algn="l">
              <a:lnSpc>
                <a:spcPct val="115000"/>
              </a:lnSpc>
              <a:spcBef>
                <a:spcPts val="1600"/>
              </a:spcBef>
              <a:spcAft>
                <a:spcPts val="0"/>
              </a:spcAft>
              <a:buClr>
                <a:srgbClr val="000000"/>
              </a:buClr>
              <a:buSzPts val="1400"/>
              <a:buChar char="●"/>
              <a:defRPr sz="1400">
                <a:solidFill>
                  <a:srgbClr val="000000"/>
                </a:solidFill>
              </a:defRPr>
            </a:lvl4pPr>
            <a:lvl5pPr marL="2286000" lvl="4" indent="-317500" algn="l">
              <a:lnSpc>
                <a:spcPct val="115000"/>
              </a:lnSpc>
              <a:spcBef>
                <a:spcPts val="1600"/>
              </a:spcBef>
              <a:spcAft>
                <a:spcPts val="0"/>
              </a:spcAft>
              <a:buClr>
                <a:srgbClr val="000000"/>
              </a:buClr>
              <a:buSzPts val="1400"/>
              <a:buChar char="○"/>
              <a:defRPr sz="1400">
                <a:solidFill>
                  <a:srgbClr val="000000"/>
                </a:solidFill>
              </a:defRPr>
            </a:lvl5pPr>
            <a:lvl6pPr marL="2743200" lvl="5" indent="-317500" algn="l">
              <a:lnSpc>
                <a:spcPct val="115000"/>
              </a:lnSpc>
              <a:spcBef>
                <a:spcPts val="1600"/>
              </a:spcBef>
              <a:spcAft>
                <a:spcPts val="0"/>
              </a:spcAft>
              <a:buClr>
                <a:srgbClr val="000000"/>
              </a:buClr>
              <a:buSzPts val="1400"/>
              <a:buChar char="■"/>
              <a:defRPr sz="1400">
                <a:solidFill>
                  <a:srgbClr val="000000"/>
                </a:solidFill>
              </a:defRPr>
            </a:lvl6pPr>
            <a:lvl7pPr marL="3200400" lvl="6" indent="-317500" algn="l">
              <a:lnSpc>
                <a:spcPct val="115000"/>
              </a:lnSpc>
              <a:spcBef>
                <a:spcPts val="1600"/>
              </a:spcBef>
              <a:spcAft>
                <a:spcPts val="0"/>
              </a:spcAft>
              <a:buClr>
                <a:srgbClr val="000000"/>
              </a:buClr>
              <a:buSzPts val="1400"/>
              <a:buChar char="●"/>
              <a:defRPr sz="1400">
                <a:solidFill>
                  <a:srgbClr val="000000"/>
                </a:solidFill>
              </a:defRPr>
            </a:lvl7pPr>
            <a:lvl8pPr marL="3657600" lvl="7" indent="-317500" algn="l">
              <a:lnSpc>
                <a:spcPct val="115000"/>
              </a:lnSpc>
              <a:spcBef>
                <a:spcPts val="1600"/>
              </a:spcBef>
              <a:spcAft>
                <a:spcPts val="0"/>
              </a:spcAft>
              <a:buClr>
                <a:srgbClr val="000000"/>
              </a:buClr>
              <a:buSzPts val="1400"/>
              <a:buChar char="○"/>
              <a:defRPr sz="1400">
                <a:solidFill>
                  <a:srgbClr val="000000"/>
                </a:solidFill>
              </a:defRPr>
            </a:lvl8pPr>
            <a:lvl9pPr marL="4114800" lvl="8" indent="-317500" algn="l">
              <a:lnSpc>
                <a:spcPct val="115000"/>
              </a:lnSpc>
              <a:spcBef>
                <a:spcPts val="1600"/>
              </a:spcBef>
              <a:spcAft>
                <a:spcPts val="1600"/>
              </a:spcAft>
              <a:buClr>
                <a:srgbClr val="000000"/>
              </a:buClr>
              <a:buSzPts val="1400"/>
              <a:buChar char="■"/>
              <a:defRPr sz="1400">
                <a:solidFill>
                  <a:srgbClr val="000000"/>
                </a:solidFill>
              </a:defRPr>
            </a:lvl9pPr>
          </a:lstStyle>
          <a:p>
            <a:endParaRPr/>
          </a:p>
        </p:txBody>
      </p:sp>
      <p:sp>
        <p:nvSpPr>
          <p:cNvPr id="244" name="Shape 244"/>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000000"/>
                </a:solidFill>
              </a:defRPr>
            </a:lvl1pPr>
            <a:lvl2pPr lvl="1" algn="r">
              <a:lnSpc>
                <a:spcPct val="100000"/>
              </a:lnSpc>
              <a:spcAft>
                <a:spcPts val="0"/>
              </a:spcAft>
              <a:buNone/>
              <a:defRPr sz="1000">
                <a:solidFill>
                  <a:srgbClr val="000000"/>
                </a:solidFill>
              </a:defRPr>
            </a:lvl2pPr>
            <a:lvl3pPr lvl="2" algn="r">
              <a:lnSpc>
                <a:spcPct val="100000"/>
              </a:lnSpc>
              <a:spcAft>
                <a:spcPts val="0"/>
              </a:spcAft>
              <a:buNone/>
              <a:defRPr sz="1000">
                <a:solidFill>
                  <a:srgbClr val="000000"/>
                </a:solidFill>
              </a:defRPr>
            </a:lvl3pPr>
            <a:lvl4pPr lvl="3" algn="r">
              <a:lnSpc>
                <a:spcPct val="100000"/>
              </a:lnSpc>
              <a:spcAft>
                <a:spcPts val="0"/>
              </a:spcAft>
              <a:buNone/>
              <a:defRPr sz="1000">
                <a:solidFill>
                  <a:srgbClr val="000000"/>
                </a:solidFill>
              </a:defRPr>
            </a:lvl4pPr>
            <a:lvl5pPr lvl="4" algn="r">
              <a:lnSpc>
                <a:spcPct val="100000"/>
              </a:lnSpc>
              <a:spcAft>
                <a:spcPts val="0"/>
              </a:spcAft>
              <a:buNone/>
              <a:defRPr sz="1000">
                <a:solidFill>
                  <a:srgbClr val="000000"/>
                </a:solidFill>
              </a:defRPr>
            </a:lvl5pPr>
            <a:lvl6pPr lvl="5" algn="r">
              <a:lnSpc>
                <a:spcPct val="100000"/>
              </a:lnSpc>
              <a:spcAft>
                <a:spcPts val="0"/>
              </a:spcAft>
              <a:buNone/>
              <a:defRPr sz="1000">
                <a:solidFill>
                  <a:srgbClr val="000000"/>
                </a:solidFill>
              </a:defRPr>
            </a:lvl6pPr>
            <a:lvl7pPr lvl="6" algn="r">
              <a:lnSpc>
                <a:spcPct val="100000"/>
              </a:lnSpc>
              <a:spcAft>
                <a:spcPts val="0"/>
              </a:spcAft>
              <a:buNone/>
              <a:defRPr sz="1000">
                <a:solidFill>
                  <a:srgbClr val="000000"/>
                </a:solidFill>
              </a:defRPr>
            </a:lvl7pPr>
            <a:lvl8pPr lvl="7" algn="r">
              <a:lnSpc>
                <a:spcPct val="100000"/>
              </a:lnSpc>
              <a:spcAft>
                <a:spcPts val="0"/>
              </a:spcAft>
              <a:buNone/>
              <a:defRPr sz="1000">
                <a:solidFill>
                  <a:srgbClr val="000000"/>
                </a:solidFill>
              </a:defRPr>
            </a:lvl8pPr>
            <a:lvl9pPr lvl="8" algn="r">
              <a:lnSpc>
                <a:spcPct val="100000"/>
              </a:lnSpc>
              <a:spcAft>
                <a:spcPts val="0"/>
              </a:spcAft>
              <a:buNone/>
              <a:defRPr sz="1000">
                <a:solidFill>
                  <a:srgbClr val="000000"/>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AUTOLAYOUT_1">
    <p:spTree>
      <p:nvGrpSpPr>
        <p:cNvPr id="1" name="Shape 245"/>
        <p:cNvGrpSpPr/>
        <p:nvPr/>
      </p:nvGrpSpPr>
      <p:grpSpPr>
        <a:xfrm>
          <a:off x="0" y="0"/>
          <a:ext cx="0" cy="0"/>
          <a:chOff x="0" y="0"/>
          <a:chExt cx="0" cy="0"/>
        </a:xfrm>
      </p:grpSpPr>
      <p:sp>
        <p:nvSpPr>
          <p:cNvPr id="246" name="Shape 246"/>
          <p:cNvSpPr/>
          <p:nvPr/>
        </p:nvSpPr>
        <p:spPr>
          <a:xfrm>
            <a:off x="0" y="0"/>
            <a:ext cx="9144000" cy="5143500"/>
          </a:xfrm>
          <a:prstGeom prst="rect">
            <a:avLst/>
          </a:prstGeom>
          <a:solidFill>
            <a:srgbClr val="1129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47" name="Shape 247"/>
          <p:cNvPicPr preferRelativeResize="0"/>
          <p:nvPr/>
        </p:nvPicPr>
        <p:blipFill rotWithShape="1">
          <a:blip r:embed="rId2">
            <a:alphaModFix/>
          </a:blip>
          <a:srcRect l="38684"/>
          <a:stretch/>
        </p:blipFill>
        <p:spPr>
          <a:xfrm>
            <a:off x="2291" y="343975"/>
            <a:ext cx="1272100" cy="3128806"/>
          </a:xfrm>
          <a:prstGeom prst="rect">
            <a:avLst/>
          </a:prstGeom>
          <a:noFill/>
          <a:ln>
            <a:noFill/>
          </a:ln>
        </p:spPr>
      </p:pic>
      <p:pic>
        <p:nvPicPr>
          <p:cNvPr id="248" name="Shape 248"/>
          <p:cNvPicPr preferRelativeResize="0"/>
          <p:nvPr/>
        </p:nvPicPr>
        <p:blipFill rotWithShape="1">
          <a:blip r:embed="rId2">
            <a:alphaModFix/>
          </a:blip>
          <a:srcRect l="38684"/>
          <a:stretch/>
        </p:blipFill>
        <p:spPr>
          <a:xfrm>
            <a:off x="2291" y="1670719"/>
            <a:ext cx="1272100" cy="3128806"/>
          </a:xfrm>
          <a:prstGeom prst="rect">
            <a:avLst/>
          </a:prstGeom>
          <a:noFill/>
          <a:ln>
            <a:noFill/>
          </a:ln>
        </p:spPr>
      </p:pic>
      <p:sp>
        <p:nvSpPr>
          <p:cNvPr id="249" name="Shape 249"/>
          <p:cNvSpPr txBox="1">
            <a:spLocks noGrp="1"/>
          </p:cNvSpPr>
          <p:nvPr>
            <p:ph type="ctrTitle"/>
          </p:nvPr>
        </p:nvSpPr>
        <p:spPr>
          <a:xfrm>
            <a:off x="1884750" y="959700"/>
            <a:ext cx="5374500" cy="31287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4200"/>
              <a:buNone/>
              <a:defRPr sz="4200">
                <a:solidFill>
                  <a:srgbClr val="FFFFFF"/>
                </a:solidFill>
              </a:defRPr>
            </a:lvl1pPr>
            <a:lvl2pPr lvl="1" algn="l">
              <a:lnSpc>
                <a:spcPct val="100000"/>
              </a:lnSpc>
              <a:spcBef>
                <a:spcPts val="0"/>
              </a:spcBef>
              <a:spcAft>
                <a:spcPts val="0"/>
              </a:spcAft>
              <a:buClr>
                <a:srgbClr val="FFFFFF"/>
              </a:buClr>
              <a:buSzPts val="4200"/>
              <a:buNone/>
              <a:defRPr sz="4200">
                <a:solidFill>
                  <a:srgbClr val="FFFFFF"/>
                </a:solidFill>
              </a:defRPr>
            </a:lvl2pPr>
            <a:lvl3pPr lvl="2" algn="l">
              <a:lnSpc>
                <a:spcPct val="100000"/>
              </a:lnSpc>
              <a:spcBef>
                <a:spcPts val="0"/>
              </a:spcBef>
              <a:spcAft>
                <a:spcPts val="0"/>
              </a:spcAft>
              <a:buClr>
                <a:srgbClr val="FFFFFF"/>
              </a:buClr>
              <a:buSzPts val="4200"/>
              <a:buNone/>
              <a:defRPr sz="4200">
                <a:solidFill>
                  <a:srgbClr val="FFFFFF"/>
                </a:solidFill>
              </a:defRPr>
            </a:lvl3pPr>
            <a:lvl4pPr lvl="3" algn="l">
              <a:lnSpc>
                <a:spcPct val="100000"/>
              </a:lnSpc>
              <a:spcBef>
                <a:spcPts val="0"/>
              </a:spcBef>
              <a:spcAft>
                <a:spcPts val="0"/>
              </a:spcAft>
              <a:buClr>
                <a:srgbClr val="FFFFFF"/>
              </a:buClr>
              <a:buSzPts val="4200"/>
              <a:buNone/>
              <a:defRPr sz="4200">
                <a:solidFill>
                  <a:srgbClr val="FFFFFF"/>
                </a:solidFill>
              </a:defRPr>
            </a:lvl4pPr>
            <a:lvl5pPr lvl="4" algn="l">
              <a:lnSpc>
                <a:spcPct val="100000"/>
              </a:lnSpc>
              <a:spcBef>
                <a:spcPts val="0"/>
              </a:spcBef>
              <a:spcAft>
                <a:spcPts val="0"/>
              </a:spcAft>
              <a:buClr>
                <a:srgbClr val="FFFFFF"/>
              </a:buClr>
              <a:buSzPts val="4200"/>
              <a:buNone/>
              <a:defRPr sz="4200">
                <a:solidFill>
                  <a:srgbClr val="FFFFFF"/>
                </a:solidFill>
              </a:defRPr>
            </a:lvl5pPr>
            <a:lvl6pPr lvl="5" algn="l">
              <a:lnSpc>
                <a:spcPct val="100000"/>
              </a:lnSpc>
              <a:spcBef>
                <a:spcPts val="0"/>
              </a:spcBef>
              <a:spcAft>
                <a:spcPts val="0"/>
              </a:spcAft>
              <a:buClr>
                <a:srgbClr val="FFFFFF"/>
              </a:buClr>
              <a:buSzPts val="4200"/>
              <a:buNone/>
              <a:defRPr sz="4200">
                <a:solidFill>
                  <a:srgbClr val="FFFFFF"/>
                </a:solidFill>
              </a:defRPr>
            </a:lvl6pPr>
            <a:lvl7pPr lvl="6" algn="l">
              <a:lnSpc>
                <a:spcPct val="100000"/>
              </a:lnSpc>
              <a:spcBef>
                <a:spcPts val="0"/>
              </a:spcBef>
              <a:spcAft>
                <a:spcPts val="0"/>
              </a:spcAft>
              <a:buClr>
                <a:srgbClr val="FFFFFF"/>
              </a:buClr>
              <a:buSzPts val="4200"/>
              <a:buNone/>
              <a:defRPr sz="4200">
                <a:solidFill>
                  <a:srgbClr val="FFFFFF"/>
                </a:solidFill>
              </a:defRPr>
            </a:lvl7pPr>
            <a:lvl8pPr lvl="7" algn="l">
              <a:lnSpc>
                <a:spcPct val="100000"/>
              </a:lnSpc>
              <a:spcBef>
                <a:spcPts val="0"/>
              </a:spcBef>
              <a:spcAft>
                <a:spcPts val="0"/>
              </a:spcAft>
              <a:buClr>
                <a:srgbClr val="FFFFFF"/>
              </a:buClr>
              <a:buSzPts val="4200"/>
              <a:buNone/>
              <a:defRPr sz="4200">
                <a:solidFill>
                  <a:srgbClr val="FFFFFF"/>
                </a:solidFill>
              </a:defRPr>
            </a:lvl8pPr>
            <a:lvl9pPr lvl="8" algn="l">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250" name="Shape 25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251"/>
        <p:cNvGrpSpPr/>
        <p:nvPr/>
      </p:nvGrpSpPr>
      <p:grpSpPr>
        <a:xfrm>
          <a:off x="0" y="0"/>
          <a:ext cx="0" cy="0"/>
          <a:chOff x="0" y="0"/>
          <a:chExt cx="0" cy="0"/>
        </a:xfrm>
      </p:grpSpPr>
      <p:sp>
        <p:nvSpPr>
          <p:cNvPr id="252" name="Shape 25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18646" y="2571748"/>
            <a:ext cx="1299300" cy="256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rot="10800000" flipH="1">
            <a:off x="1320190" y="2571618"/>
            <a:ext cx="1299300" cy="25635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2583951" y="2571748"/>
            <a:ext cx="1299300" cy="256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rot="10800000" flipH="1">
            <a:off x="3885521" y="2571618"/>
            <a:ext cx="1299300" cy="25635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7826088" y="2571748"/>
            <a:ext cx="1299300" cy="256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18646" y="8377"/>
            <a:ext cx="1299300" cy="25635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10800000" flipH="1">
            <a:off x="1320190" y="8248"/>
            <a:ext cx="1299300" cy="256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2583951" y="8377"/>
            <a:ext cx="1299300" cy="25635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0800000" flipH="1">
            <a:off x="3885521" y="8248"/>
            <a:ext cx="1299300" cy="256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7826103" y="8377"/>
            <a:ext cx="1299300" cy="256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rot="-5400000">
            <a:off x="-396554" y="3419800"/>
            <a:ext cx="1661100" cy="830700"/>
          </a:xfrm>
          <a:custGeom>
            <a:avLst/>
            <a:gdLst/>
            <a:ahLst/>
            <a:cxnLst/>
            <a:rect l="0" t="0" r="0" b="0"/>
            <a:pathLst>
              <a:path w="120000" h="120000" extrusionOk="0">
                <a:moveTo>
                  <a:pt x="0" y="0"/>
                </a:moveTo>
                <a:lnTo>
                  <a:pt x="120000" y="0"/>
                </a:lnTo>
                <a:cubicBezTo>
                  <a:pt x="120000" y="66274"/>
                  <a:pt x="93137" y="120000"/>
                  <a:pt x="60000" y="120000"/>
                </a:cubicBezTo>
                <a:cubicBezTo>
                  <a:pt x="26862" y="120000"/>
                  <a:pt x="0" y="66274"/>
                  <a:pt x="0" y="0"/>
                </a:cubicBezTo>
                <a:close/>
              </a:path>
            </a:pathLst>
          </a:custGeom>
          <a:solidFill>
            <a:schemeClr val="dk2"/>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64" name="Shape 264"/>
          <p:cNvSpPr/>
          <p:nvPr/>
        </p:nvSpPr>
        <p:spPr>
          <a:xfrm rot="5400000">
            <a:off x="7879439" y="903800"/>
            <a:ext cx="1661100" cy="830700"/>
          </a:xfrm>
          <a:custGeom>
            <a:avLst/>
            <a:gdLst/>
            <a:ahLst/>
            <a:cxnLst/>
            <a:rect l="0" t="0" r="0" b="0"/>
            <a:pathLst>
              <a:path w="120000" h="120000" extrusionOk="0">
                <a:moveTo>
                  <a:pt x="0" y="0"/>
                </a:moveTo>
                <a:lnTo>
                  <a:pt x="120000" y="0"/>
                </a:lnTo>
                <a:cubicBezTo>
                  <a:pt x="120000" y="66274"/>
                  <a:pt x="93137" y="120000"/>
                  <a:pt x="60000" y="120000"/>
                </a:cubicBezTo>
                <a:cubicBezTo>
                  <a:pt x="26862" y="120000"/>
                  <a:pt x="0" y="66274"/>
                  <a:pt x="0" y="0"/>
                </a:cubicBezTo>
                <a:close/>
              </a:path>
            </a:pathLst>
          </a:custGeom>
          <a:solidFill>
            <a:schemeClr val="dk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65" name="Shape 265"/>
          <p:cNvSpPr/>
          <p:nvPr/>
        </p:nvSpPr>
        <p:spPr>
          <a:xfrm>
            <a:off x="479346" y="487966"/>
            <a:ext cx="1654500" cy="16548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rot="10800000">
            <a:off x="479007" y="487439"/>
            <a:ext cx="1654500" cy="1654800"/>
          </a:xfrm>
          <a:prstGeom prst="chord">
            <a:avLst>
              <a:gd name="adj1" fmla="val 5400352"/>
              <a:gd name="adj2" fmla="val 16200000"/>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3059221" y="487704"/>
            <a:ext cx="1654500" cy="16548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rot="10800000">
            <a:off x="3058882" y="487177"/>
            <a:ext cx="1654500" cy="1654800"/>
          </a:xfrm>
          <a:prstGeom prst="chord">
            <a:avLst>
              <a:gd name="adj1" fmla="val 5400352"/>
              <a:gd name="adj2" fmla="val 16200000"/>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1744271" y="3012066"/>
            <a:ext cx="1654500" cy="16548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rot="10800000">
            <a:off x="1743932" y="3011539"/>
            <a:ext cx="1654500" cy="1654800"/>
          </a:xfrm>
          <a:prstGeom prst="chord">
            <a:avLst>
              <a:gd name="adj1" fmla="val 5400352"/>
              <a:gd name="adj2" fmla="val 16200000"/>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rot="10800000">
            <a:off x="7021357" y="3012077"/>
            <a:ext cx="1654500" cy="1654800"/>
          </a:xfrm>
          <a:prstGeom prst="chord">
            <a:avLst>
              <a:gd name="adj1" fmla="val 5400352"/>
              <a:gd name="adj2" fmla="val 16200000"/>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4359621" y="3012079"/>
            <a:ext cx="1654500" cy="16548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txBox="1">
            <a:spLocks noGrp="1"/>
          </p:cNvSpPr>
          <p:nvPr>
            <p:ph type="body" idx="1"/>
          </p:nvPr>
        </p:nvSpPr>
        <p:spPr>
          <a:xfrm>
            <a:off x="5516050" y="378125"/>
            <a:ext cx="1954200" cy="32169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rgbClr val="616161"/>
              </a:buClr>
              <a:buSzPts val="1400"/>
              <a:buChar char="●"/>
              <a:defRPr sz="1400">
                <a:solidFill>
                  <a:srgbClr val="616161"/>
                </a:solidFill>
              </a:defRPr>
            </a:lvl1pPr>
            <a:lvl2pPr marL="914400" lvl="1" indent="-304800" algn="l">
              <a:lnSpc>
                <a:spcPct val="115000"/>
              </a:lnSpc>
              <a:spcBef>
                <a:spcPts val="1600"/>
              </a:spcBef>
              <a:spcAft>
                <a:spcPts val="0"/>
              </a:spcAft>
              <a:buClr>
                <a:srgbClr val="616161"/>
              </a:buClr>
              <a:buSzPts val="1200"/>
              <a:buChar char="○"/>
              <a:defRPr sz="1200">
                <a:solidFill>
                  <a:srgbClr val="616161"/>
                </a:solidFill>
              </a:defRPr>
            </a:lvl2pPr>
            <a:lvl3pPr marL="1371600" lvl="2" indent="-304800" algn="l">
              <a:lnSpc>
                <a:spcPct val="115000"/>
              </a:lnSpc>
              <a:spcBef>
                <a:spcPts val="1600"/>
              </a:spcBef>
              <a:spcAft>
                <a:spcPts val="0"/>
              </a:spcAft>
              <a:buClr>
                <a:srgbClr val="616161"/>
              </a:buClr>
              <a:buSzPts val="1200"/>
              <a:buChar char="■"/>
              <a:defRPr sz="1200">
                <a:solidFill>
                  <a:srgbClr val="616161"/>
                </a:solidFill>
              </a:defRPr>
            </a:lvl3pPr>
            <a:lvl4pPr marL="1828800" lvl="3" indent="-304800" algn="l">
              <a:lnSpc>
                <a:spcPct val="115000"/>
              </a:lnSpc>
              <a:spcBef>
                <a:spcPts val="1600"/>
              </a:spcBef>
              <a:spcAft>
                <a:spcPts val="0"/>
              </a:spcAft>
              <a:buClr>
                <a:srgbClr val="616161"/>
              </a:buClr>
              <a:buSzPts val="1200"/>
              <a:buChar char="●"/>
              <a:defRPr sz="1200">
                <a:solidFill>
                  <a:srgbClr val="616161"/>
                </a:solidFill>
              </a:defRPr>
            </a:lvl4pPr>
            <a:lvl5pPr marL="2286000" lvl="4" indent="-304800" algn="l">
              <a:lnSpc>
                <a:spcPct val="115000"/>
              </a:lnSpc>
              <a:spcBef>
                <a:spcPts val="1600"/>
              </a:spcBef>
              <a:spcAft>
                <a:spcPts val="0"/>
              </a:spcAft>
              <a:buClr>
                <a:srgbClr val="616161"/>
              </a:buClr>
              <a:buSzPts val="1200"/>
              <a:buChar char="○"/>
              <a:defRPr sz="1200">
                <a:solidFill>
                  <a:srgbClr val="616161"/>
                </a:solidFill>
              </a:defRPr>
            </a:lvl5pPr>
            <a:lvl6pPr marL="2743200" lvl="5" indent="-304800" algn="l">
              <a:lnSpc>
                <a:spcPct val="115000"/>
              </a:lnSpc>
              <a:spcBef>
                <a:spcPts val="1600"/>
              </a:spcBef>
              <a:spcAft>
                <a:spcPts val="0"/>
              </a:spcAft>
              <a:buClr>
                <a:srgbClr val="616161"/>
              </a:buClr>
              <a:buSzPts val="1200"/>
              <a:buChar char="■"/>
              <a:defRPr sz="1200">
                <a:solidFill>
                  <a:srgbClr val="616161"/>
                </a:solidFill>
              </a:defRPr>
            </a:lvl6pPr>
            <a:lvl7pPr marL="3200400" lvl="6" indent="-304800" algn="l">
              <a:lnSpc>
                <a:spcPct val="115000"/>
              </a:lnSpc>
              <a:spcBef>
                <a:spcPts val="1600"/>
              </a:spcBef>
              <a:spcAft>
                <a:spcPts val="0"/>
              </a:spcAft>
              <a:buClr>
                <a:srgbClr val="616161"/>
              </a:buClr>
              <a:buSzPts val="1200"/>
              <a:buChar char="●"/>
              <a:defRPr sz="1200">
                <a:solidFill>
                  <a:srgbClr val="616161"/>
                </a:solidFill>
              </a:defRPr>
            </a:lvl7pPr>
            <a:lvl8pPr marL="3657600" lvl="7" indent="-304800" algn="l">
              <a:lnSpc>
                <a:spcPct val="115000"/>
              </a:lnSpc>
              <a:spcBef>
                <a:spcPts val="1600"/>
              </a:spcBef>
              <a:spcAft>
                <a:spcPts val="0"/>
              </a:spcAft>
              <a:buClr>
                <a:srgbClr val="616161"/>
              </a:buClr>
              <a:buSzPts val="1200"/>
              <a:buChar char="○"/>
              <a:defRPr sz="1200">
                <a:solidFill>
                  <a:srgbClr val="616161"/>
                </a:solidFill>
              </a:defRPr>
            </a:lvl8pPr>
            <a:lvl9pPr marL="4114800" lvl="8" indent="-304800" algn="l">
              <a:lnSpc>
                <a:spcPct val="115000"/>
              </a:lnSpc>
              <a:spcBef>
                <a:spcPts val="1600"/>
              </a:spcBef>
              <a:spcAft>
                <a:spcPts val="1600"/>
              </a:spcAft>
              <a:buClr>
                <a:srgbClr val="616161"/>
              </a:buClr>
              <a:buSzPts val="1200"/>
              <a:buChar char="■"/>
              <a:defRPr sz="1200">
                <a:solidFill>
                  <a:srgbClr val="616161"/>
                </a:solidFill>
              </a:defRPr>
            </a:lvl9pPr>
          </a:lstStyle>
          <a:p>
            <a:endParaRPr/>
          </a:p>
        </p:txBody>
      </p:sp>
      <p:sp>
        <p:nvSpPr>
          <p:cNvPr id="274" name="Shape 274"/>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3">
  <p:cSld name="AUTOLAYOUT_3">
    <p:spTree>
      <p:nvGrpSpPr>
        <p:cNvPr id="1" name="Shape 275"/>
        <p:cNvGrpSpPr/>
        <p:nvPr/>
      </p:nvGrpSpPr>
      <p:grpSpPr>
        <a:xfrm>
          <a:off x="0" y="0"/>
          <a:ext cx="0" cy="0"/>
          <a:chOff x="0" y="0"/>
          <a:chExt cx="0" cy="0"/>
        </a:xfrm>
      </p:grpSpPr>
      <p:pic>
        <p:nvPicPr>
          <p:cNvPr id="276" name="Shape 276"/>
          <p:cNvPicPr preferRelativeResize="0"/>
          <p:nvPr/>
        </p:nvPicPr>
        <p:blipFill>
          <a:blip r:embed="rId2">
            <a:alphaModFix/>
          </a:blip>
          <a:stretch>
            <a:fillRect/>
          </a:stretch>
        </p:blipFill>
        <p:spPr>
          <a:xfrm>
            <a:off x="-1" y="-3"/>
            <a:ext cx="9144007" cy="5143500"/>
          </a:xfrm>
          <a:prstGeom prst="rect">
            <a:avLst/>
          </a:prstGeom>
          <a:noFill/>
          <a:ln>
            <a:noFill/>
          </a:ln>
        </p:spPr>
      </p:pic>
      <p:sp>
        <p:nvSpPr>
          <p:cNvPr id="277" name="Shape 277"/>
          <p:cNvSpPr txBox="1">
            <a:spLocks noGrp="1"/>
          </p:cNvSpPr>
          <p:nvPr>
            <p:ph type="body" idx="1"/>
          </p:nvPr>
        </p:nvSpPr>
        <p:spPr>
          <a:xfrm>
            <a:off x="3868325" y="668326"/>
            <a:ext cx="4482600" cy="37635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278" name="Shape 27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4">
  <p:cSld name="AUTOLAYOUT_4">
    <p:bg>
      <p:bgPr>
        <a:solidFill>
          <a:srgbClr val="FFFFFF"/>
        </a:solidFill>
        <a:effectLst/>
      </p:bgPr>
    </p:bg>
    <p:spTree>
      <p:nvGrpSpPr>
        <p:cNvPr id="1" name="Shape 279"/>
        <p:cNvGrpSpPr/>
        <p:nvPr/>
      </p:nvGrpSpPr>
      <p:grpSpPr>
        <a:xfrm>
          <a:off x="0" y="0"/>
          <a:ext cx="0" cy="0"/>
          <a:chOff x="0" y="0"/>
          <a:chExt cx="0" cy="0"/>
        </a:xfrm>
      </p:grpSpPr>
      <p:sp>
        <p:nvSpPr>
          <p:cNvPr id="280" name="Shape 28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2085575" y="0"/>
            <a:ext cx="70584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marL="0" lvl="0" indent="0">
              <a:spcBef>
                <a:spcPts val="0"/>
              </a:spcBef>
              <a:spcAft>
                <a:spcPts val="0"/>
              </a:spcAft>
              <a:buNone/>
            </a:pPr>
            <a:fld id="{00000000-1234-1234-1234-123412341234}" type="slidenum">
              <a:rPr lang="en"/>
              <a:t>‹#›</a:t>
            </a:fld>
            <a:endParaRPr/>
          </a:p>
        </p:txBody>
      </p:sp>
      <p:sp>
        <p:nvSpPr>
          <p:cNvPr id="283" name="Shape 283"/>
          <p:cNvSpPr/>
          <p:nvPr/>
        </p:nvSpPr>
        <p:spPr>
          <a:xfrm>
            <a:off x="149"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521314"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192078"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rot="10800000">
            <a:off x="191890"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1042802" y="-27"/>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1564118" y="-27"/>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1234882" y="2261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rot="10800000">
            <a:off x="1234694" y="2259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149"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521377"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192078"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rot="10800000">
            <a:off x="191890"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1042802" y="10286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1234882" y="12548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rot="10800000">
            <a:off x="1234694" y="12546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149"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521314"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192078"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rot="10800000">
            <a:off x="191890"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1042802" y="20573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1564118" y="20573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1234882" y="22835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rot="10800000">
            <a:off x="1234694" y="22833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149"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521314"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192078"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0800000">
            <a:off x="191890"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1042802" y="3086073"/>
            <a:ext cx="521400" cy="1028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1564118" y="30860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1234882" y="3312264"/>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rot="10800000">
            <a:off x="1234694" y="3312086"/>
            <a:ext cx="662100" cy="662100"/>
          </a:xfrm>
          <a:prstGeom prst="chord">
            <a:avLst>
              <a:gd name="adj1" fmla="val 5400352"/>
              <a:gd name="adj2" fmla="val 1620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149"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521314"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p:nvPr/>
        </p:nvSpPr>
        <p:spPr>
          <a:xfrm>
            <a:off x="192078"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rot="10800000">
            <a:off x="191890"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1042802" y="4114773"/>
            <a:ext cx="521400" cy="10287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1564118" y="4114773"/>
            <a:ext cx="521400" cy="10287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a:off x="1234882" y="4340964"/>
            <a:ext cx="662100" cy="662100"/>
          </a:xfrm>
          <a:prstGeom prst="chord">
            <a:avLst>
              <a:gd name="adj1" fmla="val 5400352"/>
              <a:gd name="adj2" fmla="val 1620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rot="10800000">
            <a:off x="1234694" y="4340786"/>
            <a:ext cx="662100" cy="662100"/>
          </a:xfrm>
          <a:prstGeom prst="chord">
            <a:avLst>
              <a:gd name="adj1" fmla="val 5400352"/>
              <a:gd name="adj2" fmla="val 16200000"/>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65" name="Shape 6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66" name="Shape 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open?id=0B1wgkTHN9pCdZUpFQzNQcWlMc1E"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xthelp.com/Uploads/MediaLibrary/texthelp/US-Training-Documents/Read-Write-for-Google-Chrome-Quick-Reference-Guide-Oct-2016.pdf"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chrome.google.com/webstore/detail/grammarly-for-chrome/kbfnbcaeplbcioakkpcpgfkobkghlhen?hl=en"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WmPQ7mcKrM&amp;list=PLvSZbmGbKpCRz3o-FmU9AkEpURs9-Z0nH"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Qc-T4kPlTI"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keep/"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I5Q3JHVIfHP_i4j9IXG5JCMJXjKmGO-CL4Fj4IWOp2M/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star.com/news/queenspark/2018/03/27/ontario-budget-to-fund-free-child-care-for-preschoolers-by-2020-as-part-of-22-billion-plan.html"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kids.nationalgeographic.com/animals/sloth/#sloth-beach-upside-down.jpg"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ctrTitle"/>
          </p:nvPr>
        </p:nvSpPr>
        <p:spPr>
          <a:xfrm>
            <a:off x="241800" y="162350"/>
            <a:ext cx="8520600" cy="1282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Investigating Technological Supports for Students with Learning Disabilities</a:t>
            </a:r>
            <a:endParaRPr sz="3600"/>
          </a:p>
        </p:txBody>
      </p:sp>
      <p:sp>
        <p:nvSpPr>
          <p:cNvPr id="327" name="Shape 327"/>
          <p:cNvSpPr txBox="1">
            <a:spLocks noGrp="1"/>
          </p:cNvSpPr>
          <p:nvPr>
            <p:ph type="subTitle" idx="1"/>
          </p:nvPr>
        </p:nvSpPr>
        <p:spPr>
          <a:xfrm>
            <a:off x="601350" y="1976325"/>
            <a:ext cx="7801500" cy="799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t>Presented by: Teachers on Special Assignment for Learning Disabilities, TVDSB:</a:t>
            </a:r>
            <a:endParaRPr sz="2400" b="1"/>
          </a:p>
          <a:p>
            <a:pPr marL="0" lvl="0" indent="0">
              <a:spcBef>
                <a:spcPts val="0"/>
              </a:spcBef>
              <a:spcAft>
                <a:spcPts val="0"/>
              </a:spcAft>
              <a:buNone/>
            </a:pPr>
            <a:endParaRPr sz="2400" b="1"/>
          </a:p>
          <a:p>
            <a:pPr marL="0" lvl="0" indent="0">
              <a:spcBef>
                <a:spcPts val="0"/>
              </a:spcBef>
              <a:spcAft>
                <a:spcPts val="0"/>
              </a:spcAft>
              <a:buNone/>
            </a:pPr>
            <a:r>
              <a:rPr lang="en" sz="2400" b="1"/>
              <a:t>Heather Brunet (Secondary school)</a:t>
            </a:r>
            <a:endParaRPr sz="2400" b="1"/>
          </a:p>
          <a:p>
            <a:pPr marL="0" lvl="0" indent="0">
              <a:spcBef>
                <a:spcPts val="0"/>
              </a:spcBef>
              <a:spcAft>
                <a:spcPts val="0"/>
              </a:spcAft>
              <a:buNone/>
            </a:pPr>
            <a:r>
              <a:rPr lang="en" sz="2400" b="1"/>
              <a:t>Jeannine Hack</a:t>
            </a:r>
            <a:endParaRPr sz="2400" b="1"/>
          </a:p>
          <a:p>
            <a:pPr marL="0" lvl="0" indent="0">
              <a:spcBef>
                <a:spcPts val="0"/>
              </a:spcBef>
              <a:spcAft>
                <a:spcPts val="0"/>
              </a:spcAft>
              <a:buNone/>
            </a:pPr>
            <a:r>
              <a:rPr lang="en" sz="2400" b="1"/>
              <a:t>Lynne Hart</a:t>
            </a:r>
            <a:endParaRPr sz="2400" b="1"/>
          </a:p>
          <a:p>
            <a:pPr marL="0" lvl="0" indent="0">
              <a:spcBef>
                <a:spcPts val="0"/>
              </a:spcBef>
              <a:spcAft>
                <a:spcPts val="0"/>
              </a:spcAft>
              <a:buNone/>
            </a:pPr>
            <a:r>
              <a:rPr lang="en" sz="2400" b="1"/>
              <a:t>Karen Rowland</a:t>
            </a:r>
            <a:endParaRPr sz="2400" b="1"/>
          </a:p>
          <a:p>
            <a:pPr marL="0" lvl="0" indent="0">
              <a:spcBef>
                <a:spcPts val="0"/>
              </a:spcBef>
              <a:spcAft>
                <a:spcPts val="0"/>
              </a:spcAft>
              <a:buNone/>
            </a:pPr>
            <a:r>
              <a:rPr lang="en" sz="2400" b="1"/>
              <a:t>Tim Willick</a:t>
            </a:r>
            <a:endParaRPr sz="2400" b="1"/>
          </a:p>
          <a:p>
            <a:pPr marL="0" lvl="0" indent="0" rtl="0">
              <a:spcBef>
                <a:spcPts val="0"/>
              </a:spcBef>
              <a:spcAft>
                <a:spcPts val="0"/>
              </a:spcAft>
              <a:buNone/>
            </a:pPr>
            <a:endParaRPr sz="2400" b="1"/>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5516050" y="378125"/>
            <a:ext cx="1954200" cy="3216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9600" b="1" u="sng">
                <a:solidFill>
                  <a:schemeClr val="hlink"/>
                </a:solidFill>
                <a:latin typeface="Amatic SC"/>
                <a:ea typeface="Amatic SC"/>
                <a:cs typeface="Amatic SC"/>
                <a:sym typeface="Amatic SC"/>
                <a:hlinkClick r:id="rId3"/>
              </a:rPr>
              <a:t>pdf</a:t>
            </a:r>
            <a:endParaRPr sz="9600" b="1">
              <a:latin typeface="Amatic SC"/>
              <a:ea typeface="Amatic SC"/>
              <a:cs typeface="Amatic SC"/>
              <a:sym typeface="Amatic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a:solidFill>
                  <a:srgbClr val="FFFFFF"/>
                </a:solidFill>
                <a:highlight>
                  <a:srgbClr val="212121"/>
                </a:highlight>
                <a:latin typeface="Amatic SC"/>
                <a:ea typeface="Amatic SC"/>
                <a:cs typeface="Amatic SC"/>
                <a:sym typeface="Amatic SC"/>
              </a:rPr>
              <a:t>Use this link</a:t>
            </a:r>
            <a:endParaRPr sz="12000" b="1">
              <a:solidFill>
                <a:srgbClr val="FFFFFF"/>
              </a:solidFill>
              <a:highlight>
                <a:srgbClr val="212121"/>
              </a:highlight>
              <a:latin typeface="Amatic SC"/>
              <a:ea typeface="Amatic SC"/>
              <a:cs typeface="Amatic SC"/>
              <a:sym typeface="Amatic SC"/>
            </a:endParaRPr>
          </a:p>
        </p:txBody>
      </p:sp>
      <p:sp>
        <p:nvSpPr>
          <p:cNvPr id="386" name="Shape 386"/>
          <p:cNvSpPr txBo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u="sng">
                <a:solidFill>
                  <a:srgbClr val="DB4437"/>
                </a:solidFill>
                <a:highlight>
                  <a:srgbClr val="00FDC8"/>
                </a:highlight>
                <a:latin typeface="Source Code Pro"/>
                <a:ea typeface="Source Code Pro"/>
                <a:cs typeface="Source Code Pro"/>
                <a:sym typeface="Source Code Pro"/>
                <a:hlinkClick r:id="rId3"/>
              </a:rPr>
              <a:t>Click here to Access The Read and Write Handout</a:t>
            </a:r>
            <a:endParaRPr sz="1800">
              <a:solidFill>
                <a:srgbClr val="212121"/>
              </a:solidFill>
              <a:highlight>
                <a:srgbClr val="00FDC8"/>
              </a:highlight>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Extensions</a:t>
            </a:r>
            <a:endParaRPr/>
          </a:p>
        </p:txBody>
      </p:sp>
      <p:sp>
        <p:nvSpPr>
          <p:cNvPr id="392" name="Shape 39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Google Suite Extensions to help us 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Grammarly</a:t>
            </a:r>
            <a:endParaRPr/>
          </a:p>
        </p:txBody>
      </p:sp>
      <p:sp>
        <p:nvSpPr>
          <p:cNvPr id="398" name="Shape 398"/>
          <p:cNvSpPr txBox="1"/>
          <p:nvPr/>
        </p:nvSpPr>
        <p:spPr>
          <a:xfrm>
            <a:off x="4881325" y="923825"/>
            <a:ext cx="3695400" cy="315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3F3F3"/>
                </a:solidFill>
              </a:rPr>
              <a:t>Grammarly is a free extension that provides spell check, some grammar suggestions and punctuation errors. </a:t>
            </a:r>
            <a:endParaRPr sz="2400">
              <a:solidFill>
                <a:srgbClr val="F3F3F3"/>
              </a:solidFill>
            </a:endParaRPr>
          </a:p>
          <a:p>
            <a:pPr marL="0" lvl="0" indent="0">
              <a:spcBef>
                <a:spcPts val="0"/>
              </a:spcBef>
              <a:spcAft>
                <a:spcPts val="0"/>
              </a:spcAft>
              <a:buNone/>
            </a:pPr>
            <a:endParaRPr sz="2400">
              <a:solidFill>
                <a:srgbClr val="F3F3F3"/>
              </a:solidFill>
            </a:endParaRPr>
          </a:p>
          <a:p>
            <a:pPr marL="0" lvl="0" indent="0">
              <a:spcBef>
                <a:spcPts val="0"/>
              </a:spcBef>
              <a:spcAft>
                <a:spcPts val="0"/>
              </a:spcAft>
              <a:buNone/>
            </a:pPr>
            <a:r>
              <a:rPr lang="en" sz="2400">
                <a:solidFill>
                  <a:srgbClr val="F3F3F3"/>
                </a:solidFill>
              </a:rPr>
              <a:t>A fee is required for additional features.</a:t>
            </a:r>
            <a:endParaRPr sz="2400">
              <a:solidFill>
                <a:srgbClr val="F3F3F3"/>
              </a:solidFill>
            </a:endParaRPr>
          </a:p>
          <a:p>
            <a:pPr marL="0" lvl="0" indent="0">
              <a:spcBef>
                <a:spcPts val="0"/>
              </a:spcBef>
              <a:spcAft>
                <a:spcPts val="0"/>
              </a:spcAft>
              <a:buNone/>
            </a:pPr>
            <a:endParaRPr sz="2400">
              <a:solidFill>
                <a:srgbClr val="F3F3F3"/>
              </a:solidFill>
            </a:endParaRPr>
          </a:p>
          <a:p>
            <a:pPr marL="0" lvl="0" indent="0">
              <a:spcBef>
                <a:spcPts val="0"/>
              </a:spcBef>
              <a:spcAft>
                <a:spcPts val="0"/>
              </a:spcAft>
              <a:buNone/>
            </a:pPr>
            <a:endParaRPr sz="2400">
              <a:solidFill>
                <a:srgbClr val="F3F3F3"/>
              </a:solidFill>
            </a:endParaRPr>
          </a:p>
        </p:txBody>
      </p:sp>
      <p:pic>
        <p:nvPicPr>
          <p:cNvPr id="399" name="Shape 399">
            <a:hlinkClick r:id="rId3"/>
          </p:cNvPr>
          <p:cNvPicPr preferRelativeResize="0"/>
          <p:nvPr/>
        </p:nvPicPr>
        <p:blipFill>
          <a:blip r:embed="rId4">
            <a:alphaModFix/>
          </a:blip>
          <a:stretch>
            <a:fillRect/>
          </a:stretch>
        </p:blipFill>
        <p:spPr>
          <a:xfrm>
            <a:off x="336800" y="2164988"/>
            <a:ext cx="4400550" cy="1038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p:cNvPicPr preferRelativeResize="0"/>
          <p:nvPr/>
        </p:nvPicPr>
        <p:blipFill rotWithShape="1">
          <a:blip r:embed="rId3">
            <a:alphaModFix/>
          </a:blip>
          <a:srcRect t="1418" b="1418"/>
          <a:stretch/>
        </p:blipFill>
        <p:spPr>
          <a:xfrm>
            <a:off x="2085575" y="0"/>
            <a:ext cx="7058425" cy="5143500"/>
          </a:xfrm>
          <a:prstGeom prst="rect">
            <a:avLst/>
          </a:prstGeom>
          <a:noFill/>
          <a:ln>
            <a:noFill/>
          </a:ln>
        </p:spPr>
      </p:pic>
      <p:sp>
        <p:nvSpPr>
          <p:cNvPr id="405" name="Shape 405"/>
          <p:cNvSpPr/>
          <p:nvPr/>
        </p:nvSpPr>
        <p:spPr>
          <a:xfrm>
            <a:off x="1564181" y="1028673"/>
            <a:ext cx="521400" cy="10287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0">
                <a:solidFill>
                  <a:srgbClr val="FF0000"/>
                </a:solidFill>
                <a:latin typeface="Roboto"/>
                <a:ea typeface="Roboto"/>
                <a:cs typeface="Roboto"/>
                <a:sym typeface="Roboto"/>
              </a:rPr>
              <a:t>EquatIO Features:</a:t>
            </a:r>
            <a:endParaRPr b="0">
              <a:solidFill>
                <a:srgbClr val="FF0000"/>
              </a:solidFill>
              <a:latin typeface="Roboto"/>
              <a:ea typeface="Roboto"/>
              <a:cs typeface="Roboto"/>
              <a:sym typeface="Roboto"/>
            </a:endParaRPr>
          </a:p>
          <a:p>
            <a:pPr marL="0" lvl="0" indent="0">
              <a:spcBef>
                <a:spcPts val="0"/>
              </a:spcBef>
              <a:spcAft>
                <a:spcPts val="0"/>
              </a:spcAft>
              <a:buNone/>
            </a:pPr>
            <a:endParaRPr/>
          </a:p>
          <a:p>
            <a:pPr marL="457200" lvl="0" indent="-381000">
              <a:spcBef>
                <a:spcPts val="0"/>
              </a:spcBef>
              <a:spcAft>
                <a:spcPts val="0"/>
              </a:spcAft>
              <a:buClr>
                <a:srgbClr val="222222"/>
              </a:buClr>
              <a:buSzPts val="2400"/>
              <a:buFont typeface="Roboto"/>
              <a:buChar char="●"/>
            </a:pPr>
            <a:r>
              <a:rPr lang="en" sz="2400" b="0">
                <a:solidFill>
                  <a:srgbClr val="222222"/>
                </a:solidFill>
                <a:highlight>
                  <a:srgbClr val="F9F9F9"/>
                </a:highlight>
                <a:latin typeface="Roboto"/>
                <a:ea typeface="Roboto"/>
                <a:cs typeface="Roboto"/>
                <a:sym typeface="Roboto"/>
              </a:rPr>
              <a:t>Easily create math expressions including equations and formulas</a:t>
            </a:r>
            <a:endParaRPr sz="2400" b="0">
              <a:solidFill>
                <a:srgbClr val="222222"/>
              </a:solidFill>
              <a:highlight>
                <a:srgbClr val="F9F9F9"/>
              </a:highlight>
              <a:latin typeface="Roboto"/>
              <a:ea typeface="Roboto"/>
              <a:cs typeface="Roboto"/>
              <a:sym typeface="Roboto"/>
            </a:endParaRPr>
          </a:p>
          <a:p>
            <a:pPr marL="457200" lvl="0" indent="-381000">
              <a:spcBef>
                <a:spcPts val="0"/>
              </a:spcBef>
              <a:spcAft>
                <a:spcPts val="0"/>
              </a:spcAft>
              <a:buClr>
                <a:srgbClr val="222222"/>
              </a:buClr>
              <a:buSzPts val="2400"/>
              <a:buFont typeface="Roboto"/>
              <a:buChar char="●"/>
            </a:pPr>
            <a:r>
              <a:rPr lang="en" sz="2400" b="0">
                <a:solidFill>
                  <a:srgbClr val="222222"/>
                </a:solidFill>
                <a:highlight>
                  <a:srgbClr val="F9F9F9"/>
                </a:highlight>
                <a:latin typeface="Roboto"/>
                <a:ea typeface="Roboto"/>
                <a:cs typeface="Roboto"/>
                <a:sym typeface="Roboto"/>
              </a:rPr>
              <a:t>Compatible with Google Docs and Forms</a:t>
            </a:r>
            <a:endParaRPr sz="2400" b="0">
              <a:solidFill>
                <a:srgbClr val="222222"/>
              </a:solidFill>
              <a:highlight>
                <a:srgbClr val="F9F9F9"/>
              </a:highlight>
              <a:latin typeface="Roboto"/>
              <a:ea typeface="Roboto"/>
              <a:cs typeface="Roboto"/>
              <a:sym typeface="Roboto"/>
            </a:endParaRPr>
          </a:p>
          <a:p>
            <a:pPr marL="457200" lvl="0" indent="-381000">
              <a:spcBef>
                <a:spcPts val="0"/>
              </a:spcBef>
              <a:spcAft>
                <a:spcPts val="0"/>
              </a:spcAft>
              <a:buClr>
                <a:srgbClr val="222222"/>
              </a:buClr>
              <a:buSzPts val="2400"/>
              <a:buFont typeface="Roboto"/>
              <a:buChar char="●"/>
            </a:pPr>
            <a:r>
              <a:rPr lang="en" sz="2400" b="0">
                <a:solidFill>
                  <a:srgbClr val="222222"/>
                </a:solidFill>
                <a:highlight>
                  <a:srgbClr val="F9F9F9"/>
                </a:highlight>
                <a:latin typeface="Roboto"/>
                <a:ea typeface="Roboto"/>
                <a:cs typeface="Roboto"/>
                <a:sym typeface="Roboto"/>
              </a:rPr>
              <a:t>Input via keyboard, handwriting recognition (via touchscreen or touchpad) and voice dictation</a:t>
            </a:r>
            <a:endParaRPr sz="2400" b="0">
              <a:solidFill>
                <a:srgbClr val="222222"/>
              </a:solidFill>
              <a:highlight>
                <a:srgbClr val="F9F9F9"/>
              </a:highlight>
              <a:latin typeface="Roboto"/>
              <a:ea typeface="Roboto"/>
              <a:cs typeface="Roboto"/>
              <a:sym typeface="Roboto"/>
            </a:endParaRPr>
          </a:p>
          <a:p>
            <a:pPr marL="457200" lvl="0" indent="-381000">
              <a:spcBef>
                <a:spcPts val="0"/>
              </a:spcBef>
              <a:spcAft>
                <a:spcPts val="0"/>
              </a:spcAft>
              <a:buClr>
                <a:srgbClr val="222222"/>
              </a:buClr>
              <a:buSzPts val="2400"/>
              <a:buFont typeface="Roboto"/>
              <a:buChar char="●"/>
            </a:pPr>
            <a:r>
              <a:rPr lang="en" sz="2400" b="0">
                <a:solidFill>
                  <a:srgbClr val="222222"/>
                </a:solidFill>
                <a:highlight>
                  <a:srgbClr val="F9F9F9"/>
                </a:highlight>
                <a:latin typeface="Roboto"/>
                <a:ea typeface="Roboto"/>
                <a:cs typeface="Roboto"/>
                <a:sym typeface="Roboto"/>
              </a:rPr>
              <a:t>Guesses what you’re typing or writing – like predictive text on your smartphone</a:t>
            </a:r>
            <a:endParaRPr sz="2400" b="0">
              <a:solidFill>
                <a:srgbClr val="222222"/>
              </a:solidFill>
              <a:highlight>
                <a:srgbClr val="F9F9F9"/>
              </a:highlight>
              <a:latin typeface="Roboto"/>
              <a:ea typeface="Roboto"/>
              <a:cs typeface="Roboto"/>
              <a:sym typeface="Roboto"/>
            </a:endParaRPr>
          </a:p>
          <a:p>
            <a:pPr marL="457200" lvl="0" indent="-381000">
              <a:spcBef>
                <a:spcPts val="0"/>
              </a:spcBef>
              <a:spcAft>
                <a:spcPts val="0"/>
              </a:spcAft>
              <a:buClr>
                <a:srgbClr val="222222"/>
              </a:buClr>
              <a:buSzPts val="2400"/>
              <a:buFont typeface="Roboto"/>
              <a:buChar char="●"/>
            </a:pPr>
            <a:r>
              <a:rPr lang="en" sz="2400" b="0">
                <a:solidFill>
                  <a:srgbClr val="222222"/>
                </a:solidFill>
                <a:highlight>
                  <a:srgbClr val="F9F9F9"/>
                </a:highlight>
                <a:latin typeface="Roboto"/>
                <a:ea typeface="Roboto"/>
                <a:cs typeface="Roboto"/>
                <a:sym typeface="Roboto"/>
              </a:rPr>
              <a:t>Hear your math expressions read out loud</a:t>
            </a:r>
            <a:endParaRPr sz="24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251575" y="694175"/>
            <a:ext cx="8162700" cy="3396600"/>
          </a:xfrm>
          <a:prstGeom prst="rect">
            <a:avLst/>
          </a:prstGeom>
          <a:noFill/>
          <a:ln>
            <a:noFill/>
          </a:ln>
        </p:spPr>
        <p:txBody>
          <a:bodyPr spcFirstLastPara="1" wrap="square" lIns="91425" tIns="91425" rIns="91425" bIns="91425" anchor="ctr" anchorCtr="0">
            <a:noAutofit/>
          </a:bodyPr>
          <a:lstStyle/>
          <a:p>
            <a:pPr marL="0" lvl="0" indent="0" rtl="0">
              <a:lnSpc>
                <a:spcPct val="125000"/>
              </a:lnSpc>
              <a:spcBef>
                <a:spcPts val="0"/>
              </a:spcBef>
              <a:spcAft>
                <a:spcPts val="0"/>
              </a:spcAft>
              <a:buNone/>
            </a:pPr>
            <a:endParaRPr sz="3600">
              <a:solidFill>
                <a:srgbClr val="FF0000"/>
              </a:solidFill>
              <a:latin typeface="Roboto"/>
              <a:ea typeface="Roboto"/>
              <a:cs typeface="Roboto"/>
              <a:sym typeface="Roboto"/>
            </a:endParaRPr>
          </a:p>
          <a:p>
            <a:pPr marL="0" lvl="0" indent="0" rtl="0">
              <a:lnSpc>
                <a:spcPct val="125000"/>
              </a:lnSpc>
              <a:spcBef>
                <a:spcPts val="600"/>
              </a:spcBef>
              <a:spcAft>
                <a:spcPts val="0"/>
              </a:spcAft>
              <a:buNone/>
            </a:pPr>
            <a:r>
              <a:rPr lang="en" sz="3600">
                <a:solidFill>
                  <a:srgbClr val="FF0000"/>
                </a:solidFill>
                <a:latin typeface="Roboto"/>
                <a:ea typeface="Roboto"/>
                <a:cs typeface="Roboto"/>
                <a:sym typeface="Roboto"/>
              </a:rPr>
              <a:t>Benefits of using EquatIO:</a:t>
            </a:r>
            <a:endParaRPr sz="3600">
              <a:solidFill>
                <a:srgbClr val="FF0000"/>
              </a:solidFill>
              <a:latin typeface="Roboto"/>
              <a:ea typeface="Roboto"/>
              <a:cs typeface="Roboto"/>
              <a:sym typeface="Roboto"/>
            </a:endParaRPr>
          </a:p>
          <a:p>
            <a:pPr marL="457200" lvl="0" indent="-381000" rtl="0">
              <a:lnSpc>
                <a:spcPct val="125000"/>
              </a:lnSpc>
              <a:spcBef>
                <a:spcPts val="600"/>
              </a:spcBef>
              <a:spcAft>
                <a:spcPts val="0"/>
              </a:spcAft>
              <a:buSzPts val="2400"/>
              <a:buFont typeface="Roboto"/>
              <a:buChar char="●"/>
            </a:pPr>
            <a:r>
              <a:rPr lang="en" sz="2400">
                <a:latin typeface="Roboto"/>
                <a:ea typeface="Roboto"/>
                <a:cs typeface="Roboto"/>
                <a:sym typeface="Roboto"/>
              </a:rPr>
              <a:t>Improves confidence in writing complex mathematical equations.</a:t>
            </a:r>
            <a:endParaRPr sz="2400">
              <a:latin typeface="Roboto"/>
              <a:ea typeface="Roboto"/>
              <a:cs typeface="Roboto"/>
              <a:sym typeface="Roboto"/>
            </a:endParaRPr>
          </a:p>
          <a:p>
            <a:pPr marL="457200" lvl="0" indent="-381000" rtl="0">
              <a:lnSpc>
                <a:spcPct val="115000"/>
              </a:lnSpc>
              <a:spcBef>
                <a:spcPts val="0"/>
              </a:spcBef>
              <a:spcAft>
                <a:spcPts val="0"/>
              </a:spcAft>
              <a:buSzPts val="2400"/>
              <a:buFont typeface="Roboto"/>
              <a:buChar char="●"/>
            </a:pPr>
            <a:r>
              <a:rPr lang="en" sz="2400">
                <a:latin typeface="Roboto"/>
                <a:ea typeface="Roboto"/>
                <a:cs typeface="Roboto"/>
                <a:sym typeface="Roboto"/>
              </a:rPr>
              <a:t>Helps students with dyslexia, dyscalculia, physical mobility needs, and individuals who experience other academic challenges.</a:t>
            </a:r>
            <a:endParaRPr sz="2400">
              <a:latin typeface="Roboto"/>
              <a:ea typeface="Roboto"/>
              <a:cs typeface="Roboto"/>
              <a:sym typeface="Roboto"/>
            </a:endParaRPr>
          </a:p>
          <a:p>
            <a:pPr marL="457200" lvl="0" indent="-381000" rtl="0">
              <a:lnSpc>
                <a:spcPct val="115000"/>
              </a:lnSpc>
              <a:spcBef>
                <a:spcPts val="0"/>
              </a:spcBef>
              <a:spcAft>
                <a:spcPts val="0"/>
              </a:spcAft>
              <a:buSzPts val="2400"/>
              <a:buFont typeface="Roboto"/>
              <a:buChar char="●"/>
            </a:pPr>
            <a:r>
              <a:rPr lang="en" sz="2400">
                <a:latin typeface="Roboto"/>
                <a:ea typeface="Roboto"/>
                <a:cs typeface="Roboto"/>
                <a:sym typeface="Roboto"/>
              </a:rPr>
              <a:t>Assists English Language Learners and individuals with English as a Second Language.</a:t>
            </a:r>
            <a:endParaRPr sz="2400">
              <a:latin typeface="Roboto"/>
              <a:ea typeface="Roboto"/>
              <a:cs typeface="Roboto"/>
              <a:sym typeface="Roboto"/>
            </a:endParaRPr>
          </a:p>
          <a:p>
            <a:pPr marL="457200" lvl="0" indent="-381000" rtl="0">
              <a:lnSpc>
                <a:spcPct val="115000"/>
              </a:lnSpc>
              <a:spcBef>
                <a:spcPts val="0"/>
              </a:spcBef>
              <a:spcAft>
                <a:spcPts val="0"/>
              </a:spcAft>
              <a:buSzPts val="2400"/>
              <a:buFont typeface="Roboto"/>
              <a:buChar char="●"/>
            </a:pPr>
            <a:r>
              <a:rPr lang="en" sz="2400">
                <a:latin typeface="Roboto"/>
                <a:ea typeface="Roboto"/>
                <a:cs typeface="Roboto"/>
                <a:sym typeface="Roboto"/>
              </a:rPr>
              <a:t>Promotes independent learning and supports students in and outside the classroom.</a:t>
            </a:r>
            <a:endParaRPr sz="2400">
              <a:latin typeface="Roboto"/>
              <a:ea typeface="Roboto"/>
              <a:cs typeface="Roboto"/>
              <a:sym typeface="Roboto"/>
            </a:endParaRPr>
          </a:p>
          <a:p>
            <a:pPr marL="0" lvl="0" indent="0" rtl="0">
              <a:lnSpc>
                <a:spcPct val="115000"/>
              </a:lnSpc>
              <a:spcBef>
                <a:spcPts val="1100"/>
              </a:spcBef>
              <a:spcAft>
                <a:spcPts val="1100"/>
              </a:spcAft>
              <a:buNone/>
            </a:pPr>
            <a:endParaRPr sz="18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843275" y="1879850"/>
            <a:ext cx="7525200" cy="190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chemeClr val="accent1"/>
                </a:solidFill>
                <a:latin typeface="Roboto"/>
                <a:ea typeface="Roboto"/>
                <a:cs typeface="Roboto"/>
                <a:sym typeface="Roboto"/>
              </a:rPr>
              <a:t>EquatIO Support Video:</a:t>
            </a:r>
            <a:endParaRPr sz="2400">
              <a:solidFill>
                <a:schemeClr val="accent1"/>
              </a:solidFill>
              <a:latin typeface="Roboto"/>
              <a:ea typeface="Roboto"/>
              <a:cs typeface="Roboto"/>
              <a:sym typeface="Roboto"/>
            </a:endParaRPr>
          </a:p>
          <a:p>
            <a:pPr marL="0" lvl="0" indent="0" rtl="0">
              <a:spcBef>
                <a:spcPts val="1600"/>
              </a:spcBef>
              <a:spcAft>
                <a:spcPts val="1600"/>
              </a:spcAft>
              <a:buNone/>
            </a:pPr>
            <a:r>
              <a:rPr lang="en" sz="2200" u="sng">
                <a:solidFill>
                  <a:schemeClr val="hlink"/>
                </a:solidFill>
                <a:latin typeface="Roboto"/>
                <a:ea typeface="Roboto"/>
                <a:cs typeface="Roboto"/>
                <a:sym typeface="Roboto"/>
                <a:hlinkClick r:id="rId3"/>
              </a:rPr>
              <a:t>https://www.youtube.com/watch?v=BWmPQ7mcKrM&amp;list=PLvSZbmGbKpCRz3o-FmU9AkEpURs9-Z0nH</a:t>
            </a:r>
            <a:endParaRPr sz="2200">
              <a:solidFill>
                <a:srgbClr val="0000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3228675" y="716850"/>
            <a:ext cx="5842200" cy="370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latin typeface="Roboto"/>
              <a:ea typeface="Roboto"/>
              <a:cs typeface="Roboto"/>
              <a:sym typeface="Roboto"/>
            </a:endParaRPr>
          </a:p>
          <a:p>
            <a:pPr marL="0" marR="76200" lvl="0" indent="0" rtl="0">
              <a:spcBef>
                <a:spcPts val="1600"/>
              </a:spcBef>
              <a:spcAft>
                <a:spcPts val="0"/>
              </a:spcAft>
              <a:buNone/>
            </a:pPr>
            <a:r>
              <a:rPr lang="en" sz="3000" u="sng">
                <a:solidFill>
                  <a:schemeClr val="hlink"/>
                </a:solidFill>
                <a:latin typeface="Roboto"/>
                <a:ea typeface="Roboto"/>
                <a:cs typeface="Roboto"/>
                <a:sym typeface="Roboto"/>
                <a:hlinkClick r:id="rId3"/>
              </a:rPr>
              <a:t>2:08</a:t>
            </a:r>
            <a:endParaRPr sz="3000" u="sng">
              <a:solidFill>
                <a:schemeClr val="hlink"/>
              </a:solidFill>
              <a:latin typeface="Roboto"/>
              <a:ea typeface="Roboto"/>
              <a:cs typeface="Roboto"/>
              <a:sym typeface="Roboto"/>
              <a:hlinkClick r:id="rId3"/>
            </a:endParaRPr>
          </a:p>
          <a:p>
            <a:pPr marL="0" marR="457200" lvl="0" indent="0" rtl="0">
              <a:spcBef>
                <a:spcPts val="1600"/>
              </a:spcBef>
              <a:spcAft>
                <a:spcPts val="0"/>
              </a:spcAft>
              <a:buNone/>
            </a:pPr>
            <a:r>
              <a:rPr lang="en" sz="3000" u="sng">
                <a:solidFill>
                  <a:schemeClr val="hlink"/>
                </a:solidFill>
                <a:latin typeface="Roboto"/>
                <a:ea typeface="Roboto"/>
                <a:cs typeface="Roboto"/>
                <a:sym typeface="Roboto"/>
                <a:hlinkClick r:id="rId3"/>
              </a:rPr>
              <a:t>EquatIO® for Google: How to Use in Google Docs</a:t>
            </a:r>
            <a:endParaRPr sz="3000" u="sng">
              <a:solidFill>
                <a:schemeClr val="hlink"/>
              </a:solidFill>
              <a:latin typeface="Roboto"/>
              <a:ea typeface="Roboto"/>
              <a:cs typeface="Roboto"/>
              <a:sym typeface="Roboto"/>
              <a:hlinkClick r:id="rId3"/>
            </a:endParaRPr>
          </a:p>
          <a:p>
            <a:pPr marL="0" lvl="0" indent="0">
              <a:spcBef>
                <a:spcPts val="1600"/>
              </a:spcBef>
              <a:spcAft>
                <a:spcPts val="0"/>
              </a:spcAft>
              <a:buNone/>
            </a:pPr>
            <a:endParaRPr>
              <a:latin typeface="Roboto"/>
              <a:ea typeface="Roboto"/>
              <a:cs typeface="Roboto"/>
              <a:sym typeface="Roboto"/>
            </a:endParaRPr>
          </a:p>
          <a:p>
            <a:pPr marL="0" lvl="0" indent="0">
              <a:spcBef>
                <a:spcPts val="1600"/>
              </a:spcBef>
              <a:spcAft>
                <a:spcPts val="0"/>
              </a:spcAft>
              <a:buNone/>
            </a:pPr>
            <a:endParaRPr>
              <a:latin typeface="Roboto"/>
              <a:ea typeface="Roboto"/>
              <a:cs typeface="Roboto"/>
              <a:sym typeface="Roboto"/>
            </a:endParaRPr>
          </a:p>
          <a:p>
            <a:pPr marL="0" lvl="0" indent="0" rtl="0">
              <a:spcBef>
                <a:spcPts val="1600"/>
              </a:spcBef>
              <a:spcAft>
                <a:spcPts val="160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a:hlinkClick r:id="rId3"/>
          </p:cNvPr>
          <p:cNvPicPr preferRelativeResize="0"/>
          <p:nvPr/>
        </p:nvPicPr>
        <p:blipFill>
          <a:blip r:embed="rId4">
            <a:alphaModFix/>
          </a:blip>
          <a:stretch>
            <a:fillRect/>
          </a:stretch>
        </p:blipFill>
        <p:spPr>
          <a:xfrm>
            <a:off x="152400" y="228600"/>
            <a:ext cx="8277850" cy="473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236775" y="267825"/>
            <a:ext cx="8222100" cy="93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Goals Of This Presentation:</a:t>
            </a:r>
            <a:endParaRPr/>
          </a:p>
        </p:txBody>
      </p:sp>
      <p:sp>
        <p:nvSpPr>
          <p:cNvPr id="333" name="Shape 333"/>
          <p:cNvSpPr txBox="1">
            <a:spLocks noGrp="1"/>
          </p:cNvSpPr>
          <p:nvPr>
            <p:ph type="subTitle" idx="1"/>
          </p:nvPr>
        </p:nvSpPr>
        <p:spPr>
          <a:xfrm>
            <a:off x="181275" y="1384665"/>
            <a:ext cx="8333100" cy="229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To show features of Google Suite applications and extensions such as: </a:t>
            </a:r>
            <a:endParaRPr sz="3000"/>
          </a:p>
          <a:p>
            <a:pPr marL="457200" lvl="0" indent="-419100">
              <a:spcBef>
                <a:spcPts val="0"/>
              </a:spcBef>
              <a:spcAft>
                <a:spcPts val="0"/>
              </a:spcAft>
              <a:buSzPts val="3000"/>
              <a:buAutoNum type="arabicPeriod"/>
            </a:pPr>
            <a:r>
              <a:rPr lang="en" sz="3000"/>
              <a:t>Read and Write             </a:t>
            </a:r>
            <a:endParaRPr sz="3000"/>
          </a:p>
          <a:p>
            <a:pPr marL="457200" lvl="0" indent="-419100">
              <a:spcBef>
                <a:spcPts val="0"/>
              </a:spcBef>
              <a:spcAft>
                <a:spcPts val="0"/>
              </a:spcAft>
              <a:buSzPts val="3000"/>
              <a:buAutoNum type="arabicPeriod"/>
            </a:pPr>
            <a:r>
              <a:rPr lang="en" sz="3000"/>
              <a:t>EquatIO</a:t>
            </a:r>
            <a:endParaRPr sz="3000"/>
          </a:p>
          <a:p>
            <a:pPr marL="457200" lvl="0" indent="-419100">
              <a:spcBef>
                <a:spcPts val="0"/>
              </a:spcBef>
              <a:spcAft>
                <a:spcPts val="0"/>
              </a:spcAft>
              <a:buSzPts val="3000"/>
              <a:buAutoNum type="arabicPeriod"/>
            </a:pPr>
            <a:r>
              <a:rPr lang="en" sz="3000"/>
              <a:t>Keep</a:t>
            </a:r>
            <a:endParaRPr sz="3000"/>
          </a:p>
        </p:txBody>
      </p:sp>
      <p:pic>
        <p:nvPicPr>
          <p:cNvPr id="334" name="Shape 334"/>
          <p:cNvPicPr preferRelativeResize="0"/>
          <p:nvPr/>
        </p:nvPicPr>
        <p:blipFill>
          <a:blip r:embed="rId3">
            <a:alphaModFix/>
          </a:blip>
          <a:stretch>
            <a:fillRect/>
          </a:stretch>
        </p:blipFill>
        <p:spPr>
          <a:xfrm>
            <a:off x="2711500" y="3861720"/>
            <a:ext cx="2734825" cy="997075"/>
          </a:xfrm>
          <a:prstGeom prst="rect">
            <a:avLst/>
          </a:prstGeom>
          <a:noFill/>
          <a:ln>
            <a:noFill/>
          </a:ln>
        </p:spPr>
      </p:pic>
      <p:pic>
        <p:nvPicPr>
          <p:cNvPr id="335" name="Shape 335"/>
          <p:cNvPicPr preferRelativeResize="0"/>
          <p:nvPr/>
        </p:nvPicPr>
        <p:blipFill>
          <a:blip r:embed="rId4">
            <a:alphaModFix/>
          </a:blip>
          <a:stretch>
            <a:fillRect/>
          </a:stretch>
        </p:blipFill>
        <p:spPr>
          <a:xfrm>
            <a:off x="6452250" y="2458150"/>
            <a:ext cx="1771650" cy="1771650"/>
          </a:xfrm>
          <a:prstGeom prst="rect">
            <a:avLst/>
          </a:prstGeom>
          <a:noFill/>
          <a:ln>
            <a:noFill/>
          </a:ln>
        </p:spPr>
      </p:pic>
      <p:pic>
        <p:nvPicPr>
          <p:cNvPr id="336" name="Shape 336"/>
          <p:cNvPicPr preferRelativeResize="0"/>
          <p:nvPr/>
        </p:nvPicPr>
        <p:blipFill>
          <a:blip r:embed="rId5">
            <a:alphaModFix/>
          </a:blip>
          <a:stretch>
            <a:fillRect/>
          </a:stretch>
        </p:blipFill>
        <p:spPr>
          <a:xfrm>
            <a:off x="4467725" y="2290725"/>
            <a:ext cx="1714500" cy="1387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ctrTitle"/>
          </p:nvPr>
        </p:nvSpPr>
        <p:spPr>
          <a:xfrm>
            <a:off x="1884750" y="959700"/>
            <a:ext cx="5374500" cy="312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36" name="Shape 436"/>
          <p:cNvPicPr preferRelativeResize="0"/>
          <p:nvPr/>
        </p:nvPicPr>
        <p:blipFill>
          <a:blip r:embed="rId3">
            <a:alphaModFix/>
          </a:blip>
          <a:stretch>
            <a:fillRect/>
          </a:stretch>
        </p:blipFill>
        <p:spPr>
          <a:xfrm>
            <a:off x="719151" y="671526"/>
            <a:ext cx="8089049" cy="3989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a:blip r:embed="rId3">
            <a:alphaModFix/>
          </a:blip>
          <a:stretch>
            <a:fillRect/>
          </a:stretch>
        </p:blipFill>
        <p:spPr>
          <a:xfrm>
            <a:off x="152400" y="152400"/>
            <a:ext cx="5310675" cy="2719075"/>
          </a:xfrm>
          <a:prstGeom prst="rect">
            <a:avLst/>
          </a:prstGeom>
          <a:noFill/>
          <a:ln>
            <a:noFill/>
          </a:ln>
        </p:spPr>
      </p:pic>
      <p:pic>
        <p:nvPicPr>
          <p:cNvPr id="442" name="Shape 442"/>
          <p:cNvPicPr preferRelativeResize="0"/>
          <p:nvPr/>
        </p:nvPicPr>
        <p:blipFill>
          <a:blip r:embed="rId4">
            <a:alphaModFix/>
          </a:blip>
          <a:stretch>
            <a:fillRect/>
          </a:stretch>
        </p:blipFill>
        <p:spPr>
          <a:xfrm>
            <a:off x="5463075" y="818063"/>
            <a:ext cx="1714500" cy="1387750"/>
          </a:xfrm>
          <a:prstGeom prst="rect">
            <a:avLst/>
          </a:prstGeom>
          <a:noFill/>
          <a:ln>
            <a:noFill/>
          </a:ln>
        </p:spPr>
      </p:pic>
      <p:pic>
        <p:nvPicPr>
          <p:cNvPr id="443" name="Shape 443"/>
          <p:cNvPicPr preferRelativeResize="0"/>
          <p:nvPr/>
        </p:nvPicPr>
        <p:blipFill>
          <a:blip r:embed="rId5">
            <a:alphaModFix/>
          </a:blip>
          <a:stretch>
            <a:fillRect/>
          </a:stretch>
        </p:blipFill>
        <p:spPr>
          <a:xfrm>
            <a:off x="6100850" y="2655500"/>
            <a:ext cx="1993690" cy="1967225"/>
          </a:xfrm>
          <a:prstGeom prst="rect">
            <a:avLst/>
          </a:prstGeom>
          <a:noFill/>
          <a:ln>
            <a:noFill/>
          </a:ln>
        </p:spPr>
      </p:pic>
      <p:sp>
        <p:nvSpPr>
          <p:cNvPr id="444" name="Shape 444"/>
          <p:cNvSpPr txBox="1"/>
          <p:nvPr/>
        </p:nvSpPr>
        <p:spPr>
          <a:xfrm>
            <a:off x="641325" y="2816900"/>
            <a:ext cx="4925100" cy="196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Add images or use with Read and Write!</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rot="251">
            <a:off x="460975" y="445250"/>
            <a:ext cx="8222100" cy="797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How Can Technology Help a Student with a Learning Disability?</a:t>
            </a:r>
            <a:endParaRPr/>
          </a:p>
        </p:txBody>
      </p:sp>
      <p:sp>
        <p:nvSpPr>
          <p:cNvPr id="342" name="Shape 342"/>
          <p:cNvSpPr txBox="1">
            <a:spLocks noGrp="1"/>
          </p:cNvSpPr>
          <p:nvPr>
            <p:ph type="body" idx="1"/>
          </p:nvPr>
        </p:nvSpPr>
        <p:spPr>
          <a:xfrm>
            <a:off x="541775"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Provides a Personalized Learning Experience for Students:</a:t>
            </a:r>
            <a:endParaRPr b="1"/>
          </a:p>
          <a:p>
            <a:pPr marL="0" lvl="0" indent="0">
              <a:spcBef>
                <a:spcPts val="1600"/>
              </a:spcBef>
              <a:spcAft>
                <a:spcPts val="0"/>
              </a:spcAft>
              <a:buNone/>
            </a:pPr>
            <a:r>
              <a:rPr lang="en" sz="1200">
                <a:solidFill>
                  <a:srgbClr val="4E4D4D"/>
                </a:solidFill>
                <a:highlight>
                  <a:srgbClr val="FFFFFF"/>
                </a:highlight>
                <a:latin typeface="Open Sans"/>
                <a:ea typeface="Open Sans"/>
                <a:cs typeface="Open Sans"/>
                <a:sym typeface="Open Sans"/>
              </a:rPr>
              <a:t>-offers support with everyday tasks like reading text out loud, understanding unfamiliar words, researching assignments and proofing written work.</a:t>
            </a:r>
            <a:endParaRPr sz="1200">
              <a:solidFill>
                <a:srgbClr val="4E4D4D"/>
              </a:solidFill>
              <a:highlight>
                <a:srgbClr val="FFFFFF"/>
              </a:highlight>
              <a:latin typeface="Open Sans"/>
              <a:ea typeface="Open Sans"/>
              <a:cs typeface="Open Sans"/>
              <a:sym typeface="Open Sans"/>
            </a:endParaRPr>
          </a:p>
          <a:p>
            <a:pPr marL="0" lvl="0" indent="0">
              <a:spcBef>
                <a:spcPts val="1600"/>
              </a:spcBef>
              <a:spcAft>
                <a:spcPts val="0"/>
              </a:spcAft>
              <a:buNone/>
            </a:pPr>
            <a:r>
              <a:rPr lang="en" b="1">
                <a:highlight>
                  <a:srgbClr val="FFFFFF"/>
                </a:highlight>
              </a:rPr>
              <a:t>Encourages Independent Learning:</a:t>
            </a:r>
            <a:endParaRPr b="1">
              <a:highlight>
                <a:srgbClr val="FFFFFF"/>
              </a:highlight>
            </a:endParaRPr>
          </a:p>
          <a:p>
            <a:pPr marL="0" lvl="0" indent="0">
              <a:spcBef>
                <a:spcPts val="1600"/>
              </a:spcBef>
              <a:spcAft>
                <a:spcPts val="0"/>
              </a:spcAft>
              <a:buNone/>
            </a:pPr>
            <a:r>
              <a:rPr lang="en" sz="1200">
                <a:solidFill>
                  <a:srgbClr val="4E4D4D"/>
                </a:solidFill>
                <a:highlight>
                  <a:srgbClr val="FFFFFF"/>
                </a:highlight>
                <a:latin typeface="Open Sans"/>
                <a:ea typeface="Open Sans"/>
                <a:cs typeface="Open Sans"/>
                <a:sym typeface="Open Sans"/>
              </a:rPr>
              <a:t>-can be used by students of all abilities without supervision, inside or outside the classroom. It works with virtually any kind of educational content – websites, Word files, PDFs, Google docs and more. </a:t>
            </a:r>
            <a:endParaRPr sz="1200">
              <a:solidFill>
                <a:srgbClr val="4E4D4D"/>
              </a:solidFill>
              <a:highlight>
                <a:srgbClr val="FFFFFF"/>
              </a:highlight>
              <a:latin typeface="Open Sans"/>
              <a:ea typeface="Open Sans"/>
              <a:cs typeface="Open Sans"/>
              <a:sym typeface="Open Sans"/>
            </a:endParaRPr>
          </a:p>
          <a:p>
            <a:pPr marL="0" lvl="0" indent="0">
              <a:spcBef>
                <a:spcPts val="1600"/>
              </a:spcBef>
              <a:spcAft>
                <a:spcPts val="0"/>
              </a:spcAft>
              <a:buNone/>
            </a:pPr>
            <a:r>
              <a:rPr lang="en" sz="1200">
                <a:solidFill>
                  <a:srgbClr val="4E4D4D"/>
                </a:solidFill>
                <a:highlight>
                  <a:srgbClr val="FFFFFF"/>
                </a:highlight>
                <a:latin typeface="Open Sans"/>
                <a:ea typeface="Open Sans"/>
                <a:cs typeface="Open Sans"/>
                <a:sym typeface="Open Sans"/>
              </a:rPr>
              <a:t>-can be a big confidence booster for English Language Learners</a:t>
            </a:r>
            <a:endParaRPr sz="1200">
              <a:solidFill>
                <a:srgbClr val="4E4D4D"/>
              </a:solidFill>
              <a:highlight>
                <a:srgbClr val="FFFFFF"/>
              </a:highlight>
              <a:latin typeface="Open Sans"/>
              <a:ea typeface="Open Sans"/>
              <a:cs typeface="Open Sans"/>
              <a:sym typeface="Open Sans"/>
            </a:endParaRPr>
          </a:p>
          <a:p>
            <a:pPr marL="0" lvl="0" indent="0">
              <a:spcBef>
                <a:spcPts val="1600"/>
              </a:spcBef>
              <a:spcAft>
                <a:spcPts val="1600"/>
              </a:spcAft>
              <a:buNone/>
            </a:pPr>
            <a:r>
              <a:rPr lang="en" sz="1200">
                <a:solidFill>
                  <a:srgbClr val="4E4D4D"/>
                </a:solidFill>
                <a:highlight>
                  <a:srgbClr val="FFFFFF"/>
                </a:highlight>
                <a:latin typeface="Open Sans"/>
                <a:ea typeface="Open Sans"/>
                <a:cs typeface="Open Sans"/>
                <a:sym typeface="Open Sans"/>
              </a:rPr>
              <a:t>-includes valuable extra features that discreetly support students with dyslexia and other learning difficulties.</a:t>
            </a:r>
            <a:endParaRPr sz="1200">
              <a:solidFill>
                <a:srgbClr val="4E4D4D"/>
              </a:solidFill>
              <a:highlight>
                <a:srgbClr val="FFFFFF"/>
              </a:highlight>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How Can Google Read and Write Technology Help a Student with a Learning Disability?</a:t>
            </a:r>
            <a:endParaRPr/>
          </a:p>
        </p:txBody>
      </p:sp>
      <p:sp>
        <p:nvSpPr>
          <p:cNvPr id="348" name="Shape 34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Improves reading comprehension: hear web pages and documents read aloud with a choice of natural voices</a:t>
            </a:r>
            <a:endParaRPr sz="1600">
              <a:solidFill>
                <a:srgbClr val="4E4D4D"/>
              </a:solidFill>
              <a:latin typeface="Open Sans"/>
              <a:ea typeface="Open Sans"/>
              <a:cs typeface="Open Sans"/>
              <a:sym typeface="Open Sans"/>
            </a:endParaRPr>
          </a:p>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Helps students understand unfamiliar words with text and picture dictionaries</a:t>
            </a:r>
            <a:endParaRPr sz="1600">
              <a:solidFill>
                <a:srgbClr val="4E4D4D"/>
              </a:solidFill>
              <a:latin typeface="Open Sans"/>
              <a:ea typeface="Open Sans"/>
              <a:cs typeface="Open Sans"/>
              <a:sym typeface="Open Sans"/>
            </a:endParaRPr>
          </a:p>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Develops writing skills and confidence with word prediction</a:t>
            </a:r>
            <a:endParaRPr sz="1600">
              <a:solidFill>
                <a:srgbClr val="4E4D4D"/>
              </a:solidFill>
              <a:latin typeface="Open Sans"/>
              <a:ea typeface="Open Sans"/>
              <a:cs typeface="Open Sans"/>
              <a:sym typeface="Open Sans"/>
            </a:endParaRPr>
          </a:p>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Supports homework and independent research with study skills tools</a:t>
            </a:r>
            <a:endParaRPr sz="1600">
              <a:solidFill>
                <a:srgbClr val="4E4D4D"/>
              </a:solidFill>
              <a:latin typeface="Open Sans"/>
              <a:ea typeface="Open Sans"/>
              <a:cs typeface="Open Sans"/>
              <a:sym typeface="Open Sans"/>
            </a:endParaRPr>
          </a:p>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Turns documents and web pages into MP3 files for easy listening on the move</a:t>
            </a:r>
            <a:endParaRPr sz="1600">
              <a:solidFill>
                <a:srgbClr val="4E4D4D"/>
              </a:solidFill>
              <a:latin typeface="Open Sans"/>
              <a:ea typeface="Open Sans"/>
              <a:cs typeface="Open Sans"/>
              <a:sym typeface="Open Sans"/>
            </a:endParaRPr>
          </a:p>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Assists English Language Learners and students studying a second language</a:t>
            </a:r>
            <a:endParaRPr sz="1600">
              <a:solidFill>
                <a:srgbClr val="4E4D4D"/>
              </a:solidFill>
              <a:latin typeface="Open Sans"/>
              <a:ea typeface="Open Sans"/>
              <a:cs typeface="Open Sans"/>
              <a:sym typeface="Open Sans"/>
            </a:endParaRPr>
          </a:p>
          <a:p>
            <a:pPr marL="457200" lvl="0" indent="-330200" rtl="0">
              <a:spcBef>
                <a:spcPts val="0"/>
              </a:spcBef>
              <a:spcAft>
                <a:spcPts val="0"/>
              </a:spcAft>
              <a:buClr>
                <a:srgbClr val="4E4D4D"/>
              </a:buClr>
              <a:buSzPts val="1600"/>
              <a:buFont typeface="Open Sans"/>
              <a:buChar char="●"/>
            </a:pPr>
            <a:r>
              <a:rPr lang="en" sz="1600">
                <a:solidFill>
                  <a:srgbClr val="4E4D4D"/>
                </a:solidFill>
                <a:latin typeface="Open Sans"/>
                <a:ea typeface="Open Sans"/>
                <a:cs typeface="Open Sans"/>
                <a:sym typeface="Open Sans"/>
              </a:rPr>
              <a:t>Accessibility features like screen masking give extra support to students with dyslexia and other literacy challenges</a:t>
            </a:r>
            <a:endParaRPr sz="1600">
              <a:solidFill>
                <a:srgbClr val="4E4D4D"/>
              </a:solidFill>
              <a:latin typeface="Open Sans"/>
              <a:ea typeface="Open Sans"/>
              <a:cs typeface="Open Sans"/>
              <a:sym typeface="Open Sans"/>
            </a:endParaRPr>
          </a:p>
          <a:p>
            <a:pPr marL="0" lvl="0" indent="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219975"/>
            <a:ext cx="8520600" cy="1981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This is the tool bar</a:t>
            </a:r>
            <a:endParaRPr/>
          </a:p>
        </p:txBody>
      </p:sp>
      <p:sp>
        <p:nvSpPr>
          <p:cNvPr id="354" name="Shape 354"/>
          <p:cNvSpPr txBox="1">
            <a:spLocks noGrp="1"/>
          </p:cNvSpPr>
          <p:nvPr>
            <p:ph type="body" idx="1"/>
          </p:nvPr>
        </p:nvSpPr>
        <p:spPr>
          <a:xfrm>
            <a:off x="311700" y="2983150"/>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t>READ and WRITE</a:t>
            </a:r>
            <a:endParaRPr sz="2400"/>
          </a:p>
        </p:txBody>
      </p:sp>
      <p:pic>
        <p:nvPicPr>
          <p:cNvPr id="355" name="Shape 355"/>
          <p:cNvPicPr preferRelativeResize="0"/>
          <p:nvPr/>
        </p:nvPicPr>
        <p:blipFill>
          <a:blip r:embed="rId3">
            <a:alphaModFix/>
          </a:blip>
          <a:stretch>
            <a:fillRect/>
          </a:stretch>
        </p:blipFill>
        <p:spPr>
          <a:xfrm>
            <a:off x="581025" y="3777575"/>
            <a:ext cx="7981950" cy="66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u="sng">
                <a:solidFill>
                  <a:schemeClr val="hlink"/>
                </a:solidFill>
                <a:hlinkClick r:id="rId3"/>
              </a:rPr>
              <a:t>Google Docs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ctrTitle"/>
          </p:nvPr>
        </p:nvSpPr>
        <p:spPr>
          <a:xfrm>
            <a:off x="1884750" y="959700"/>
            <a:ext cx="5374500" cy="31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u="sng">
                <a:solidFill>
                  <a:schemeClr val="hlink"/>
                </a:solidFill>
                <a:hlinkClick r:id="rId3"/>
              </a:rPr>
              <a:t>INTERNET</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ctrTitle"/>
          </p:nvPr>
        </p:nvSpPr>
        <p:spPr>
          <a:xfrm>
            <a:off x="1884750" y="959700"/>
            <a:ext cx="5374500" cy="312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u="sng">
                <a:solidFill>
                  <a:schemeClr val="hlink"/>
                </a:solidFill>
                <a:latin typeface="Arial"/>
                <a:ea typeface="Arial"/>
                <a:cs typeface="Arial"/>
                <a:sym typeface="Arial"/>
                <a:hlinkClick r:id="rId3"/>
              </a:rPr>
              <a:t>https://kids.nationalgeographic.com/animals/sloth/#sloth-beach-upside-down.jpg</a:t>
            </a:r>
            <a:endParaRPr sz="3600">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On-screen Show (16:9)</PresentationFormat>
  <Paragraphs>76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Amatic SC</vt:lpstr>
      <vt:lpstr>Arial</vt:lpstr>
      <vt:lpstr>Open Sans</vt:lpstr>
      <vt:lpstr>Roboto</vt:lpstr>
      <vt:lpstr>Source Code Pro</vt:lpstr>
      <vt:lpstr>Material</vt:lpstr>
      <vt:lpstr>Beach Day</vt:lpstr>
      <vt:lpstr>Investigating Technological Supports for Students with Learning Disabilities</vt:lpstr>
      <vt:lpstr>Goals Of This Presentation:</vt:lpstr>
      <vt:lpstr>How Can Technology Help a Student with a Learning Disability?</vt:lpstr>
      <vt:lpstr>How Can Google Read and Write Technology Help a Student with a Learning Disability?</vt:lpstr>
      <vt:lpstr>This is the tool bar</vt:lpstr>
      <vt:lpstr>PowerPoint Presentation</vt:lpstr>
      <vt:lpstr>Google Docs</vt:lpstr>
      <vt:lpstr>INTERNET</vt:lpstr>
      <vt:lpstr>https://kids.nationalgeographic.com/animals/sloth/#sloth-beach-upside-down.jpg</vt:lpstr>
      <vt:lpstr>PowerPoint Presentation</vt:lpstr>
      <vt:lpstr>PowerPoint Presentation</vt:lpstr>
      <vt:lpstr>Extensions</vt:lpstr>
      <vt:lpstr>Grammarly</vt:lpstr>
      <vt:lpstr>PowerPoint Presentation</vt:lpstr>
      <vt:lpstr>EquatIO Features:  Easily create math expressions including equations and formulas Compatible with Google Docs and Forms Input via keyboard, handwriting recognition (via touchscreen or touchpad) and voice dictation Guesses what you’re typing or writing – like predictive text on your smartphone Hear your math expressions read out loud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Technological Supports for Students with Learning Disabilities</dc:title>
  <cp:lastModifiedBy>Jessica Kennedy</cp:lastModifiedBy>
  <cp:revision>1</cp:revision>
  <dcterms:modified xsi:type="dcterms:W3CDTF">2022-05-11T18:56:36Z</dcterms:modified>
</cp:coreProperties>
</file>