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91" r:id="rId4"/>
    <p:sldId id="260" r:id="rId5"/>
    <p:sldId id="288" r:id="rId6"/>
    <p:sldId id="295" r:id="rId7"/>
    <p:sldId id="261" r:id="rId8"/>
    <p:sldId id="279" r:id="rId9"/>
    <p:sldId id="264" r:id="rId10"/>
    <p:sldId id="265" r:id="rId11"/>
    <p:sldId id="270" r:id="rId12"/>
    <p:sldId id="271" r:id="rId13"/>
    <p:sldId id="281" r:id="rId14"/>
    <p:sldId id="287" r:id="rId15"/>
    <p:sldId id="285" r:id="rId16"/>
    <p:sldId id="293" r:id="rId17"/>
    <p:sldId id="272" r:id="rId18"/>
    <p:sldId id="280" r:id="rId19"/>
    <p:sldId id="296" r:id="rId20"/>
    <p:sldId id="273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0" autoAdjust="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Students with Disabilities – Registered with Accessibility Services</a:t>
            </a:r>
          </a:p>
        </c:rich>
      </c:tx>
      <c:layout>
        <c:manualLayout>
          <c:xMode val="edge"/>
          <c:yMode val="edge"/>
          <c:x val="9.5204184035819053E-2"/>
          <c:y val="0.1504702194357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65251402398233E-2"/>
          <c:y val="0.13194357366771159"/>
          <c:w val="0.92795893160413767"/>
          <c:h val="0.734124848813961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Sheet1!$B$8:$B$20</c:f>
              <c:strCache>
                <c:ptCount val="13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</c:strCache>
            </c:strRef>
          </c:cat>
          <c:val>
            <c:numRef>
              <c:f>Sheet1!$C$8:$C$20</c:f>
              <c:numCache>
                <c:formatCode>General</c:formatCode>
                <c:ptCount val="13"/>
                <c:pt idx="0">
                  <c:v>1064</c:v>
                </c:pt>
                <c:pt idx="1">
                  <c:v>1237</c:v>
                </c:pt>
                <c:pt idx="2">
                  <c:v>1389</c:v>
                </c:pt>
                <c:pt idx="3">
                  <c:v>1531</c:v>
                </c:pt>
                <c:pt idx="4">
                  <c:v>1666</c:v>
                </c:pt>
                <c:pt idx="5">
                  <c:v>1821</c:v>
                </c:pt>
                <c:pt idx="6">
                  <c:v>1974</c:v>
                </c:pt>
                <c:pt idx="7">
                  <c:v>2226</c:v>
                </c:pt>
                <c:pt idx="8">
                  <c:v>2268</c:v>
                </c:pt>
                <c:pt idx="9">
                  <c:v>2284</c:v>
                </c:pt>
                <c:pt idx="10">
                  <c:v>2742</c:v>
                </c:pt>
                <c:pt idx="11">
                  <c:v>3315</c:v>
                </c:pt>
                <c:pt idx="12">
                  <c:v>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1-428D-B5E4-452DAAF2E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469064"/>
        <c:axId val="495468672"/>
      </c:barChart>
      <c:catAx>
        <c:axId val="49546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468672"/>
        <c:crosses val="autoZero"/>
        <c:auto val="1"/>
        <c:lblAlgn val="ctr"/>
        <c:lblOffset val="100"/>
        <c:noMultiLvlLbl val="0"/>
      </c:catAx>
      <c:valAx>
        <c:axId val="4954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46906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r>
              <a:rPr lang="en-US"/>
              <a:t>Fanshawe College Counselling and Accessibility Services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1BC0F69B-859C-46D9-B61A-70541050E27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A9BA8184-1824-400A-BCC2-C30E3C0C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86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r>
              <a:rPr lang="en-US"/>
              <a:t>Fanshawe College Counselling and Accessibility Services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E8B2A47F-C9BA-4036-AB21-337D5BB844E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CC2FAC13-3752-42F1-A4E1-5CB8F992D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8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AC13-3752-42F1-A4E1-5CB8F992D488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Fanshawe College Counselling and Accessibility Services </a:t>
            </a:r>
          </a:p>
        </p:txBody>
      </p:sp>
    </p:spTree>
    <p:extLst>
      <p:ext uri="{BB962C8B-B14F-4D97-AF65-F5344CB8AC3E}">
        <p14:creationId xmlns:p14="http://schemas.microsoft.com/office/powerpoint/2010/main" val="302920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>
          <a:xfrm>
            <a:off x="0" y="0"/>
            <a:ext cx="9155426" cy="5789706"/>
          </a:xfrm>
          <a:prstGeom prst="rect">
            <a:avLst/>
          </a:prstGeom>
        </p:spPr>
      </p:pic>
      <p:pic>
        <p:nvPicPr>
          <p:cNvPr id="9" name="Picture 8" descr="Fanshawe_powerpoint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9" y="5901647"/>
            <a:ext cx="3484809" cy="86266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42900" y="433388"/>
            <a:ext cx="7665571" cy="3892083"/>
          </a:xfrm>
        </p:spPr>
        <p:txBody>
          <a:bodyPr anchor="t">
            <a:normAutofit/>
          </a:bodyPr>
          <a:lstStyle>
            <a:lvl1pPr marL="0" indent="0">
              <a:lnSpc>
                <a:spcPct val="70000"/>
              </a:lnSpc>
              <a:buNone/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42900" y="4750739"/>
            <a:ext cx="7665571" cy="70326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800" b="0" i="0"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5"/>
          <a:stretch/>
        </p:blipFill>
        <p:spPr>
          <a:xfrm>
            <a:off x="0" y="0"/>
            <a:ext cx="9155426" cy="313765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42900" y="433389"/>
            <a:ext cx="7710394" cy="48549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2900" y="1268601"/>
            <a:ext cx="7710394" cy="46406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lang="en-CA" sz="1100" b="1" u="none" strike="noStrike" smtClean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Fanshawe_powerpoint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0" y="6156344"/>
            <a:ext cx="2244682" cy="5556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00720" y="6207144"/>
            <a:ext cx="431839" cy="373045"/>
          </a:xfrm>
        </p:spPr>
        <p:txBody>
          <a:bodyPr anchor="b">
            <a:noAutofit/>
          </a:bodyPr>
          <a:lstStyle>
            <a:lvl1pPr marL="0" indent="0" algn="r">
              <a:buNone/>
              <a:defRPr sz="1000"/>
            </a:lvl1pPr>
            <a:lvl5pPr marL="1828800" indent="0">
              <a:buNone/>
              <a:defRPr/>
            </a:lvl5pPr>
          </a:lstStyle>
          <a:p>
            <a:pPr lvl="0"/>
            <a:fld id="{89E559C8-324F-0946-9C59-F6AEF7DBEA5E}" type="slidenum">
              <a:rPr lang="en-US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174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8" b="18163"/>
          <a:stretch/>
        </p:blipFill>
        <p:spPr>
          <a:xfrm>
            <a:off x="0" y="6055360"/>
            <a:ext cx="9155426" cy="812800"/>
          </a:xfrm>
          <a:prstGeom prst="rect">
            <a:avLst/>
          </a:prstGeom>
        </p:spPr>
      </p:pic>
      <p:pic>
        <p:nvPicPr>
          <p:cNvPr id="7" name="Picture 6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5"/>
          <a:stretch/>
        </p:blipFill>
        <p:spPr>
          <a:xfrm>
            <a:off x="0" y="0"/>
            <a:ext cx="9155426" cy="313765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42900" y="433389"/>
            <a:ext cx="7710394" cy="485494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2900" y="1268601"/>
            <a:ext cx="7710394" cy="449385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00720" y="6207144"/>
            <a:ext cx="431839" cy="373045"/>
          </a:xfrm>
        </p:spPr>
        <p:txBody>
          <a:bodyPr anchor="b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fld id="{89E559C8-324F-0946-9C59-F6AEF7DBEA5E}" type="slidenum">
              <a:rPr lang="en-US" smtClean="0"/>
              <a:pPr/>
              <a:t>‹#›</a:t>
            </a:fld>
            <a:endParaRPr lang="en-CA" dirty="0"/>
          </a:p>
        </p:txBody>
      </p:sp>
      <p:pic>
        <p:nvPicPr>
          <p:cNvPr id="14" name="Picture 13" descr="Fanshawe_powerpoint_white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6" y="6156873"/>
            <a:ext cx="2260558" cy="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13764"/>
            <a:ext cx="9155113" cy="65442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5"/>
          <a:stretch/>
        </p:blipFill>
        <p:spPr>
          <a:xfrm>
            <a:off x="0" y="0"/>
            <a:ext cx="9155426" cy="3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nshawe-branded pattern_no_typ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>
          <a:xfrm>
            <a:off x="0" y="0"/>
            <a:ext cx="9155426" cy="6858000"/>
          </a:xfrm>
          <a:prstGeom prst="rect">
            <a:avLst/>
          </a:prstGeom>
        </p:spPr>
      </p:pic>
      <p:pic>
        <p:nvPicPr>
          <p:cNvPr id="11" name="Picture 10" descr="Fanshawe_powerpoint_white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6" y="6156873"/>
            <a:ext cx="2260558" cy="559602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00720" y="6207144"/>
            <a:ext cx="431839" cy="373045"/>
          </a:xfrm>
        </p:spPr>
        <p:txBody>
          <a:bodyPr anchor="b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fld id="{89E559C8-324F-0946-9C59-F6AEF7DBEA5E}" type="slidenum">
              <a:rPr lang="en-US" smtClean="0"/>
              <a:pPr/>
              <a:t>‹#›</a:t>
            </a:fld>
            <a:endParaRPr lang="en-CA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2900" y="1268601"/>
            <a:ext cx="7710394" cy="197474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5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BDF4-4D0C-9E45-96E7-2A1FE8CCB9E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559C8-324F-0946-9C59-F6AEF7DB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shawepathfinder.ca/" TargetMode="External"/><Relationship Id="rId2" Type="http://schemas.openxmlformats.org/officeDocument/2006/relationships/hyperlink" Target="http://www.fanshawec.c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nshawec.ca/advis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nshawec.ca/earlyid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Counselling and Accessibility Services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Transition to Post Secondary Studies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38629" y="558559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reynolds\AppData\Local\Microsoft\Windows\Temporary Internet Files\Content.IE5\5V02KGSL\MP9004225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22" y="1948802"/>
            <a:ext cx="4925367" cy="28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5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Additional Supports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900" y="918883"/>
            <a:ext cx="7710394" cy="507451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Counselling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disability, self-advocacy, pre-admission, personal, academic and career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Psycho-educational assessments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house, or referred to community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Individual or group learning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Workshops  and support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Wellness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Accessibility Lab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Adaptive technology, workshops, </a:t>
            </a:r>
          </a:p>
          <a:p>
            <a:pPr lvl="1" indent="0">
              <a:buNone/>
            </a:pPr>
            <a:r>
              <a:rPr lang="en-US" sz="2400" dirty="0"/>
              <a:t>     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Personal Emergency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reynolds\AppData\Local\Microsoft\Windows\Temporary Internet Files\Content.IE5\FHRVG3B4\MP9004225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92" y="3440316"/>
            <a:ext cx="2989173" cy="23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0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433388"/>
            <a:ext cx="7710394" cy="110358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Sounds great, but…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4000" i="1" dirty="0"/>
              <a:t>How are these services covered?</a:t>
            </a:r>
            <a:endParaRPr lang="en-US" dirty="0"/>
          </a:p>
          <a:p>
            <a:pPr algn="ctr"/>
            <a:r>
              <a:rPr lang="en-US" sz="4000" i="1" dirty="0">
                <a:solidFill>
                  <a:srgbClr val="FF0000"/>
                </a:solidFill>
              </a:rPr>
              <a:t>Do I have to pay?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5" y="2858338"/>
            <a:ext cx="5080314" cy="31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9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433389"/>
            <a:ext cx="7710394" cy="66208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Funding Possibilities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900" y="1196502"/>
            <a:ext cx="7710394" cy="456595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/>
              <a:t>Most services covered by government funding - no charge for accommodations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/>
              <a:t>Additional funding possibilities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4200" b="1" dirty="0"/>
              <a:t>Grant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4200" b="1" dirty="0"/>
              <a:t>Bursary for Students with Disabilities (BSWD)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/>
              <a:t>Can use BSWD for equipment and some professional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/>
              <a:t>Equipment received through the BSWD belongs to the student</a:t>
            </a:r>
          </a:p>
          <a:p>
            <a:endParaRPr lang="en-US" sz="4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FF0000"/>
                </a:solidFill>
              </a:rPr>
              <a:t>BUT</a:t>
            </a:r>
            <a:r>
              <a:rPr lang="en-US" sz="4500" dirty="0"/>
              <a:t> - Must qualify for OSAP to be eligible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/>
              <a:t>Must indicate a permanent disability on OSAP application</a:t>
            </a:r>
            <a:r>
              <a:rPr lang="en-US" sz="3000" i="1" dirty="0"/>
              <a:t>		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BSWD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BUT…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Documentation for BSWD is stricter than documentation for accommodations and other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work with students to obtain acceptable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require a re-assessment of learning 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help arrange the re-assessment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Other Routes to a Career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prstClr val="black"/>
                </a:solidFill>
              </a:rPr>
              <a:t>Government program to support apprentices with disabilities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prstClr val="black"/>
                </a:solidFill>
              </a:rPr>
              <a:t>Specialized services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prstClr val="black"/>
                </a:solidFill>
              </a:rPr>
              <a:t>Equipment loans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prstClr val="black"/>
                </a:solidFill>
                <a:cs typeface="Arial" panose="020B0604020202020204" pitchFamily="34" charset="0"/>
              </a:rPr>
              <a:t>Learning coaches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Community Integration through Cooperative Education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For those requiring modifications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But what if I’m not sure what I want?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Fanshawe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www.fanshawec.ca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Fanshawe Pathfinder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www.fanshawepathfinder.ca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Fanshawe Advising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www.fanshawec.ca/advising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How do I start?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planning early – before you apply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Ask our Advising Centre for program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the coordinator of the program for detailed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Attend Open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Pre-admission counselling through Accessibility Services if you need specific information related to your disability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Pulling it All Together…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Apply to college and accept offer of admission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Assemble and submit your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Accessibility Services at </a:t>
            </a:r>
            <a:r>
              <a:rPr lang="en-US" dirty="0">
                <a:hlinkClick r:id="rId2"/>
              </a:rPr>
              <a:t>www.fanshawec.ca/earlyid</a:t>
            </a:r>
            <a:r>
              <a:rPr lang="en-US" dirty="0"/>
              <a:t> starting in June (for Sept. starts) – don’t wait until the fall!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Attend an orientation session (main campus)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Meet with your counsellor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Putting it All Together…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Review documentation and learning needs with counsellor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Accommodation form is created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Counsellor provides professors with accommodation form</a:t>
            </a:r>
          </a:p>
          <a:p>
            <a:pPr marL="3886200" lvl="7" indent="-457200">
              <a:buFont typeface="Arial" panose="020B0604020202020204" pitchFamily="34" charset="0"/>
              <a:buChar char="•"/>
            </a:pPr>
            <a:r>
              <a:rPr lang="en-US" sz="3600" dirty="0">
                <a:sym typeface="Wingdings" panose="05000000000000000000" pitchFamily="2" charset="2"/>
              </a:rPr>
              <a:t>Stay connected! Counsellors </a:t>
            </a:r>
            <a:r>
              <a:rPr lang="en-US" sz="3600">
                <a:sym typeface="Wingdings" panose="05000000000000000000" pitchFamily="2" charset="2"/>
              </a:rPr>
              <a:t>and staff </a:t>
            </a:r>
            <a:r>
              <a:rPr lang="en-US" sz="3600" dirty="0">
                <a:sym typeface="Wingdings" panose="05000000000000000000" pitchFamily="2" charset="2"/>
              </a:rPr>
              <a:t>are here to help!</a:t>
            </a:r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1" y="3928450"/>
            <a:ext cx="24479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What Do Other Students Find Helpful?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2488" y="1403287"/>
            <a:ext cx="7710394" cy="45538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Using a calendar or planner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Studying in a quiet and distraction-free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Using earplugs for concentration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Highlighting and underlining important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Constantly reviewing the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Sitting at the front of the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Asking for help from classmates and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Studying using practice tests; setting a timer for studying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Setting short- and long-term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Creating daily routines and organizing their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Using technology such as e-books and adaptive software</a:t>
            </a:r>
          </a:p>
          <a:p>
            <a:endParaRPr lang="en-CA" sz="1100" b="1" dirty="0"/>
          </a:p>
          <a:p>
            <a:r>
              <a:rPr lang="en-CA" sz="1100" b="1" dirty="0"/>
              <a:t>From: </a:t>
            </a:r>
          </a:p>
          <a:p>
            <a:r>
              <a:rPr lang="en-CA" sz="1100" b="1" dirty="0">
                <a:solidFill>
                  <a:schemeClr val="tx2">
                    <a:lumMod val="75000"/>
                  </a:schemeClr>
                </a:solidFill>
              </a:rPr>
              <a:t>Perspectives of North American Postsecondary Students with Learning Disabilities: A Scoping Review (Lightfoot et al, 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Accessibility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 Fanshawe Stats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17,000 full time students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 3,685 students and apprentices registered with Accessibility Services last year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Services available at all campuses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000" dirty="0"/>
              <a:t>London	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000" dirty="0"/>
              <a:t>Simcoe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000" dirty="0"/>
              <a:t>Woodstock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000" dirty="0"/>
              <a:t>St. Thomas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000" dirty="0" err="1"/>
              <a:t>Kincardine</a:t>
            </a:r>
            <a:r>
              <a:rPr lang="en-US" sz="3000" dirty="0"/>
              <a:t>, Clinton,</a:t>
            </a:r>
          </a:p>
          <a:p>
            <a:r>
              <a:rPr lang="en-US" dirty="0"/>
              <a:t> 			</a:t>
            </a:r>
            <a:r>
              <a:rPr lang="en-US" sz="2600" dirty="0"/>
              <a:t>Goderich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reynolds\AppData\Local\Microsoft\Windows\Temporary Internet Files\Content.IE5\UAQBY4V4\MP9004395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86" y="3296814"/>
            <a:ext cx="32004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4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511211"/>
            <a:ext cx="7710394" cy="4854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Thanks!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900" y="1268601"/>
            <a:ext cx="4783577" cy="449385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Questions?  Comments?</a:t>
            </a:r>
          </a:p>
          <a:p>
            <a:r>
              <a:rPr lang="en-US" sz="2800" dirty="0"/>
              <a:t>Contact us – we want to help!</a:t>
            </a:r>
          </a:p>
          <a:p>
            <a:endParaRPr lang="en-US" sz="2800" dirty="0"/>
          </a:p>
          <a:p>
            <a:r>
              <a:rPr lang="en-US" dirty="0"/>
              <a:t>Fanshawe College </a:t>
            </a:r>
          </a:p>
          <a:p>
            <a:r>
              <a:rPr lang="en-US" dirty="0"/>
              <a:t>Counselling and </a:t>
            </a:r>
          </a:p>
          <a:p>
            <a:r>
              <a:rPr lang="en-US" dirty="0"/>
              <a:t>Accessibility Services</a:t>
            </a:r>
          </a:p>
          <a:p>
            <a:r>
              <a:rPr lang="en-US" dirty="0"/>
              <a:t>Room F2010</a:t>
            </a:r>
          </a:p>
          <a:p>
            <a:r>
              <a:rPr lang="en-US" dirty="0"/>
              <a:t>519-452-4282</a:t>
            </a:r>
          </a:p>
          <a:p>
            <a:endParaRPr lang="en-US" dirty="0"/>
          </a:p>
          <a:p>
            <a:r>
              <a:rPr lang="en-US" sz="30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94" y="340468"/>
            <a:ext cx="3059966" cy="57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9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47899"/>
              </p:ext>
            </p:extLst>
          </p:nvPr>
        </p:nvGraphicFramePr>
        <p:xfrm>
          <a:off x="298765" y="433390"/>
          <a:ext cx="8247706" cy="532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89"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Secondary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4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Ministry of Education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policies, rules and guidelines in force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Child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centered – others may have responsibilities for you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Student is considered “exceptional”; has rights to educational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Focus is on meeting your educational need (extended deadlines, credit recovery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School has all the necessary paperwork for your IEP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May have locally developed courses to suit student need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Full time teachers, with expertise in learning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MAESD and Human Rights Code in force; these are significantly different that those of Ministry of Education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Adult centered – you are responsible for yourself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has “documented disability”; accommodations to reduce barriers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Focus is on accommodations based on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You must provide documentation to the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Must meet published learning 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Many part-time teachers, with expertise in subject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What’s considered a disability?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Acquired brain injury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Autism spectrum disorder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Attention deficit disorder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Chronic illness, medical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Deaf, deafened, hard of hearing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Learning disability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Low vision, blind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Mental health (anxiety, depression, </a:t>
            </a:r>
          </a:p>
          <a:p>
            <a:r>
              <a:rPr lang="en-US" dirty="0"/>
              <a:t>	bi-polar disorder, schizophrenia, etc.)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Mobility, functional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Other (communication, intellectual disability)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Documents and Settings\sreynolds\Local Settings\Temporary Internet Files\Content.IE5\CDAJOTUR\MP9004484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8680" y="1160535"/>
            <a:ext cx="1915018" cy="2808917"/>
          </a:xfrm>
          <a:prstGeom prst="rect">
            <a:avLst/>
          </a:prstGeom>
          <a:noFill/>
        </p:spPr>
      </p:pic>
      <p:sp>
        <p:nvSpPr>
          <p:cNvPr id="6" name="AutoShape 2" descr="Image result for student disability"/>
          <p:cNvSpPr>
            <a:spLocks noChangeAspect="1" noChangeArrowheads="1"/>
          </p:cNvSpPr>
          <p:nvPr/>
        </p:nvSpPr>
        <p:spPr bwMode="auto">
          <a:xfrm>
            <a:off x="2823325" y="-839904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student disability"/>
          <p:cNvSpPr>
            <a:spLocks noChangeAspect="1" noChangeArrowheads="1"/>
          </p:cNvSpPr>
          <p:nvPr/>
        </p:nvSpPr>
        <p:spPr bwMode="auto">
          <a:xfrm>
            <a:off x="63500" y="-731838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82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471627"/>
              </p:ext>
            </p:extLst>
          </p:nvPr>
        </p:nvGraphicFramePr>
        <p:xfrm>
          <a:off x="462481" y="882669"/>
          <a:ext cx="7772400" cy="45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51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756914"/>
            <a:ext cx="8138169" cy="52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5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Documentation – the crucial piece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900" y="1122631"/>
            <a:ext cx="7710394" cy="4807390"/>
          </a:xfrm>
        </p:spPr>
        <p:txBody>
          <a:bodyPr>
            <a:normAutofit lnSpcReduction="10000"/>
          </a:bodyPr>
          <a:lstStyle/>
          <a:p>
            <a:r>
              <a:rPr lang="en-CA" sz="3000" i="1" dirty="0"/>
              <a:t>We accept: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/>
              <a:t>For a physical, medical or </a:t>
            </a:r>
          </a:p>
          <a:p>
            <a:pPr marL="457200" lvl="1" indent="0">
              <a:buNone/>
            </a:pPr>
            <a:r>
              <a:rPr lang="en-CA" sz="3000" dirty="0"/>
              <a:t>   mental health condition (including ADHD):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000" dirty="0"/>
              <a:t>Medical form (available on our website) or letter from medical practitioner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000" dirty="0"/>
              <a:t>For a learning disability or ADHD: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000" dirty="0"/>
              <a:t>Psycho-educational assessment or recent      	   IPRC, IEP statement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</a:rPr>
              <a:t>Temporary and interim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</a:rPr>
              <a:t>accommodations available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Image result for documents"/>
          <p:cNvSpPr>
            <a:spLocks noChangeAspect="1" noChangeArrowheads="1"/>
          </p:cNvSpPr>
          <p:nvPr/>
        </p:nvSpPr>
        <p:spPr bwMode="auto">
          <a:xfrm>
            <a:off x="-1212441" y="-136526"/>
            <a:ext cx="1485491" cy="14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ocument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Possible Accommodations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900" y="918883"/>
            <a:ext cx="7710394" cy="4843569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Accommodations are based on documentation, individual needs and program requirements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Note taking assistance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Accommodations for tests and exams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500" dirty="0"/>
              <a:t>Extra time, quiet space, computer, adaptive technology 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Peer tutoring – help with subject matter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Peer assistance – help with tasks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Individual classroom accommodations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500" dirty="0"/>
              <a:t>Preferential seating; late for class; food or drink; breaks; etc.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Possible Accommodations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Reduced course load in most programs and possible tuition cap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Books in alternate formats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 electronic formats, large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Special furniture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Adjustable chairs or desks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Wellness room (at main campus)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Pain management, sensory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ASL interpreting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Specialized services for those who qualify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Fanshawe PPT Template" id="{135F65AF-1CC5-4976-8B0C-EF27E15EE36A}" vid="{B859BC49-BD75-4926-920F-E4E34C61C5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Fanshawe PPT Template</Template>
  <TotalTime>1758</TotalTime>
  <Words>912</Words>
  <Application>Microsoft Office PowerPoint</Application>
  <PresentationFormat>On-screen Show (4:3)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Fanshawe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Reynolds, Shelley</dc:creator>
  <cp:lastModifiedBy>Jessica Kennedy</cp:lastModifiedBy>
  <cp:revision>121</cp:revision>
  <cp:lastPrinted>2018-03-15T15:02:44Z</cp:lastPrinted>
  <dcterms:created xsi:type="dcterms:W3CDTF">2014-09-15T20:10:47Z</dcterms:created>
  <dcterms:modified xsi:type="dcterms:W3CDTF">2022-05-09T17:48:19Z</dcterms:modified>
</cp:coreProperties>
</file>