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329" r:id="rId2"/>
    <p:sldId id="293" r:id="rId3"/>
    <p:sldId id="301" r:id="rId4"/>
    <p:sldId id="262" r:id="rId5"/>
    <p:sldId id="320" r:id="rId6"/>
    <p:sldId id="283" r:id="rId7"/>
    <p:sldId id="288" r:id="rId8"/>
    <p:sldId id="282" r:id="rId9"/>
    <p:sldId id="286" r:id="rId10"/>
    <p:sldId id="287" r:id="rId11"/>
    <p:sldId id="289" r:id="rId12"/>
    <p:sldId id="326" r:id="rId13"/>
    <p:sldId id="325" r:id="rId14"/>
    <p:sldId id="323" r:id="rId15"/>
    <p:sldId id="332" r:id="rId16"/>
    <p:sldId id="273" r:id="rId17"/>
    <p:sldId id="272" r:id="rId18"/>
    <p:sldId id="277" r:id="rId19"/>
    <p:sldId id="294" r:id="rId20"/>
    <p:sldId id="318" r:id="rId21"/>
    <p:sldId id="319" r:id="rId22"/>
    <p:sldId id="276" r:id="rId23"/>
    <p:sldId id="295" r:id="rId24"/>
    <p:sldId id="280" r:id="rId25"/>
    <p:sldId id="327" r:id="rId26"/>
    <p:sldId id="278" r:id="rId27"/>
    <p:sldId id="290" r:id="rId28"/>
    <p:sldId id="311" r:id="rId29"/>
    <p:sldId id="308" r:id="rId30"/>
    <p:sldId id="309" r:id="rId31"/>
    <p:sldId id="266" r:id="rId32"/>
    <p:sldId id="317" r:id="rId33"/>
    <p:sldId id="314" r:id="rId34"/>
    <p:sldId id="267" r:id="rId35"/>
    <p:sldId id="316" r:id="rId36"/>
    <p:sldId id="261" r:id="rId37"/>
    <p:sldId id="300" r:id="rId38"/>
    <p:sldId id="297" r:id="rId39"/>
    <p:sldId id="296" r:id="rId40"/>
    <p:sldId id="339" r:id="rId41"/>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A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65" autoAdjust="0"/>
    <p:restoredTop sz="85714" autoAdjust="0"/>
  </p:normalViewPr>
  <p:slideViewPr>
    <p:cSldViewPr snapToGrid="0">
      <p:cViewPr varScale="1">
        <p:scale>
          <a:sx n="87" d="100"/>
          <a:sy n="87" d="100"/>
        </p:scale>
        <p:origin x="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240E37-56BE-413F-BB1F-2D001E8CE7C6}"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5ACAA4AB-83E8-4339-9247-72AE9643BB25}">
      <dgm:prSet phldrT="[Text]"/>
      <dgm:spPr/>
      <dgm:t>
        <a:bodyPr/>
        <a:lstStyle/>
        <a:p>
          <a:r>
            <a:rPr lang="en-US" dirty="0"/>
            <a:t>Decoding</a:t>
          </a:r>
        </a:p>
      </dgm:t>
    </dgm:pt>
    <dgm:pt modelId="{BA85C50F-3397-40F5-8FF6-C54443A8D549}" type="parTrans" cxnId="{75FF3E5A-CB7D-4E8E-AACE-EBD7F1813FA2}">
      <dgm:prSet/>
      <dgm:spPr/>
      <dgm:t>
        <a:bodyPr/>
        <a:lstStyle/>
        <a:p>
          <a:endParaRPr lang="en-US"/>
        </a:p>
      </dgm:t>
    </dgm:pt>
    <dgm:pt modelId="{DC1F2AB3-298A-40C2-AD6F-264AF9FCC17D}" type="sibTrans" cxnId="{75FF3E5A-CB7D-4E8E-AACE-EBD7F1813FA2}">
      <dgm:prSet/>
      <dgm:spPr/>
      <dgm:t>
        <a:bodyPr/>
        <a:lstStyle/>
        <a:p>
          <a:endParaRPr lang="en-US"/>
        </a:p>
      </dgm:t>
    </dgm:pt>
    <dgm:pt modelId="{8D22914F-683D-4B9D-ABC0-D0402781DB87}">
      <dgm:prSet phldrT="[Text]"/>
      <dgm:spPr/>
      <dgm:t>
        <a:bodyPr/>
        <a:lstStyle/>
        <a:p>
          <a:r>
            <a:rPr lang="en-US" dirty="0"/>
            <a:t>Oral</a:t>
          </a:r>
        </a:p>
        <a:p>
          <a:r>
            <a:rPr lang="en-US" dirty="0"/>
            <a:t>Language</a:t>
          </a:r>
        </a:p>
      </dgm:t>
    </dgm:pt>
    <dgm:pt modelId="{B8EFC11A-F197-4B3A-A56A-4BEE14F423FC}" type="parTrans" cxnId="{B06B01E0-9167-4833-81F2-E8103E55A755}">
      <dgm:prSet/>
      <dgm:spPr/>
      <dgm:t>
        <a:bodyPr/>
        <a:lstStyle/>
        <a:p>
          <a:endParaRPr lang="en-US"/>
        </a:p>
      </dgm:t>
    </dgm:pt>
    <dgm:pt modelId="{2DB56CA3-4DB9-4C08-A497-EF06D6C68E71}" type="sibTrans" cxnId="{B06B01E0-9167-4833-81F2-E8103E55A755}">
      <dgm:prSet/>
      <dgm:spPr/>
      <dgm:t>
        <a:bodyPr/>
        <a:lstStyle/>
        <a:p>
          <a:endParaRPr lang="en-US"/>
        </a:p>
      </dgm:t>
    </dgm:pt>
    <dgm:pt modelId="{1067CB70-EBFE-45E0-B602-95B7100553B8}">
      <dgm:prSet phldrT="[Text]"/>
      <dgm:spPr/>
      <dgm:t>
        <a:bodyPr/>
        <a:lstStyle/>
        <a:p>
          <a:r>
            <a:rPr lang="en-US" dirty="0"/>
            <a:t>Comprehension</a:t>
          </a:r>
        </a:p>
      </dgm:t>
    </dgm:pt>
    <dgm:pt modelId="{11FA6BCB-EE0C-433C-B027-090583B002CE}" type="parTrans" cxnId="{59BB79B9-D2BB-43C4-B39C-E1FE00E54FF8}">
      <dgm:prSet/>
      <dgm:spPr/>
      <dgm:t>
        <a:bodyPr/>
        <a:lstStyle/>
        <a:p>
          <a:endParaRPr lang="en-US"/>
        </a:p>
      </dgm:t>
    </dgm:pt>
    <dgm:pt modelId="{E6D7400A-D8FE-4917-B124-854A4D0399FB}" type="sibTrans" cxnId="{59BB79B9-D2BB-43C4-B39C-E1FE00E54FF8}">
      <dgm:prSet/>
      <dgm:spPr/>
      <dgm:t>
        <a:bodyPr/>
        <a:lstStyle/>
        <a:p>
          <a:endParaRPr lang="en-US"/>
        </a:p>
      </dgm:t>
    </dgm:pt>
    <dgm:pt modelId="{88BDACEA-0E01-43B3-986E-E652E1CB84D4}" type="pres">
      <dgm:prSet presAssocID="{25240E37-56BE-413F-BB1F-2D001E8CE7C6}" presName="Name0" presStyleCnt="0">
        <dgm:presLayoutVars>
          <dgm:dir/>
          <dgm:resizeHandles val="exact"/>
        </dgm:presLayoutVars>
      </dgm:prSet>
      <dgm:spPr/>
    </dgm:pt>
    <dgm:pt modelId="{3B72A8BF-082C-49DD-9065-EF4557C3D646}" type="pres">
      <dgm:prSet presAssocID="{25240E37-56BE-413F-BB1F-2D001E8CE7C6}" presName="vNodes" presStyleCnt="0"/>
      <dgm:spPr/>
    </dgm:pt>
    <dgm:pt modelId="{ACD1CF7E-8E2E-40E9-8680-F2DD5BE31394}" type="pres">
      <dgm:prSet presAssocID="{5ACAA4AB-83E8-4339-9247-72AE9643BB25}" presName="node" presStyleLbl="node1" presStyleIdx="0" presStyleCnt="3">
        <dgm:presLayoutVars>
          <dgm:bulletEnabled val="1"/>
        </dgm:presLayoutVars>
      </dgm:prSet>
      <dgm:spPr/>
    </dgm:pt>
    <dgm:pt modelId="{D430B2B2-B4CF-4F21-AC82-30BD19AB02EE}" type="pres">
      <dgm:prSet presAssocID="{DC1F2AB3-298A-40C2-AD6F-264AF9FCC17D}" presName="spacerT" presStyleCnt="0"/>
      <dgm:spPr/>
    </dgm:pt>
    <dgm:pt modelId="{2FF46531-551D-416A-8BC5-944107421FF1}" type="pres">
      <dgm:prSet presAssocID="{DC1F2AB3-298A-40C2-AD6F-264AF9FCC17D}" presName="sibTrans" presStyleLbl="sibTrans2D1" presStyleIdx="0" presStyleCnt="2"/>
      <dgm:spPr/>
    </dgm:pt>
    <dgm:pt modelId="{38ABE1F8-9334-41D5-AC32-BDA9A66D6B71}" type="pres">
      <dgm:prSet presAssocID="{DC1F2AB3-298A-40C2-AD6F-264AF9FCC17D}" presName="spacerB" presStyleCnt="0"/>
      <dgm:spPr/>
    </dgm:pt>
    <dgm:pt modelId="{77AB63CF-7483-4978-9851-C5A8F9E73647}" type="pres">
      <dgm:prSet presAssocID="{8D22914F-683D-4B9D-ABC0-D0402781DB87}" presName="node" presStyleLbl="node1" presStyleIdx="1" presStyleCnt="3">
        <dgm:presLayoutVars>
          <dgm:bulletEnabled val="1"/>
        </dgm:presLayoutVars>
      </dgm:prSet>
      <dgm:spPr/>
    </dgm:pt>
    <dgm:pt modelId="{05786580-1BF5-44D4-8F77-52B030E18C4F}" type="pres">
      <dgm:prSet presAssocID="{25240E37-56BE-413F-BB1F-2D001E8CE7C6}" presName="sibTransLast" presStyleLbl="sibTrans2D1" presStyleIdx="1" presStyleCnt="2"/>
      <dgm:spPr/>
    </dgm:pt>
    <dgm:pt modelId="{E2B491CF-195F-4405-BDBD-E48285EAB4C4}" type="pres">
      <dgm:prSet presAssocID="{25240E37-56BE-413F-BB1F-2D001E8CE7C6}" presName="connectorText" presStyleLbl="sibTrans2D1" presStyleIdx="1" presStyleCnt="2"/>
      <dgm:spPr/>
    </dgm:pt>
    <dgm:pt modelId="{8DCBE6A9-3FB4-4783-8DB6-8E945D5373DA}" type="pres">
      <dgm:prSet presAssocID="{25240E37-56BE-413F-BB1F-2D001E8CE7C6}" presName="lastNode" presStyleLbl="node1" presStyleIdx="2" presStyleCnt="3">
        <dgm:presLayoutVars>
          <dgm:bulletEnabled val="1"/>
        </dgm:presLayoutVars>
      </dgm:prSet>
      <dgm:spPr/>
    </dgm:pt>
  </dgm:ptLst>
  <dgm:cxnLst>
    <dgm:cxn modelId="{52E37A0B-4BC5-4B5A-AA99-A30315A91DC9}" type="presOf" srcId="{25240E37-56BE-413F-BB1F-2D001E8CE7C6}" destId="{88BDACEA-0E01-43B3-986E-E652E1CB84D4}" srcOrd="0" destOrd="0" presId="urn:microsoft.com/office/officeart/2005/8/layout/equation2"/>
    <dgm:cxn modelId="{79CC7D2F-B258-4430-BFE0-1AC00F29F30E}" type="presOf" srcId="{2DB56CA3-4DB9-4C08-A497-EF06D6C68E71}" destId="{05786580-1BF5-44D4-8F77-52B030E18C4F}" srcOrd="0" destOrd="0" presId="urn:microsoft.com/office/officeart/2005/8/layout/equation2"/>
    <dgm:cxn modelId="{43EB4139-426C-4012-A9A5-C69D169C6133}" type="presOf" srcId="{2DB56CA3-4DB9-4C08-A497-EF06D6C68E71}" destId="{E2B491CF-195F-4405-BDBD-E48285EAB4C4}" srcOrd="1" destOrd="0" presId="urn:microsoft.com/office/officeart/2005/8/layout/equation2"/>
    <dgm:cxn modelId="{3B9BEB44-7883-4AD2-AE27-5674F2A89711}" type="presOf" srcId="{5ACAA4AB-83E8-4339-9247-72AE9643BB25}" destId="{ACD1CF7E-8E2E-40E9-8680-F2DD5BE31394}" srcOrd="0" destOrd="0" presId="urn:microsoft.com/office/officeart/2005/8/layout/equation2"/>
    <dgm:cxn modelId="{A5008D47-223E-4F60-A883-E7DA68465657}" type="presOf" srcId="{1067CB70-EBFE-45E0-B602-95B7100553B8}" destId="{8DCBE6A9-3FB4-4783-8DB6-8E945D5373DA}" srcOrd="0" destOrd="0" presId="urn:microsoft.com/office/officeart/2005/8/layout/equation2"/>
    <dgm:cxn modelId="{75FF3E5A-CB7D-4E8E-AACE-EBD7F1813FA2}" srcId="{25240E37-56BE-413F-BB1F-2D001E8CE7C6}" destId="{5ACAA4AB-83E8-4339-9247-72AE9643BB25}" srcOrd="0" destOrd="0" parTransId="{BA85C50F-3397-40F5-8FF6-C54443A8D549}" sibTransId="{DC1F2AB3-298A-40C2-AD6F-264AF9FCC17D}"/>
    <dgm:cxn modelId="{AB9EEEB0-1C77-44F7-995D-75C45CFEFCF3}" type="presOf" srcId="{DC1F2AB3-298A-40C2-AD6F-264AF9FCC17D}" destId="{2FF46531-551D-416A-8BC5-944107421FF1}" srcOrd="0" destOrd="0" presId="urn:microsoft.com/office/officeart/2005/8/layout/equation2"/>
    <dgm:cxn modelId="{59BB79B9-D2BB-43C4-B39C-E1FE00E54FF8}" srcId="{25240E37-56BE-413F-BB1F-2D001E8CE7C6}" destId="{1067CB70-EBFE-45E0-B602-95B7100553B8}" srcOrd="2" destOrd="0" parTransId="{11FA6BCB-EE0C-433C-B027-090583B002CE}" sibTransId="{E6D7400A-D8FE-4917-B124-854A4D0399FB}"/>
    <dgm:cxn modelId="{B06B01E0-9167-4833-81F2-E8103E55A755}" srcId="{25240E37-56BE-413F-BB1F-2D001E8CE7C6}" destId="{8D22914F-683D-4B9D-ABC0-D0402781DB87}" srcOrd="1" destOrd="0" parTransId="{B8EFC11A-F197-4B3A-A56A-4BEE14F423FC}" sibTransId="{2DB56CA3-4DB9-4C08-A497-EF06D6C68E71}"/>
    <dgm:cxn modelId="{FEA386FA-252C-4695-A6FB-1CFFEFC5F971}" type="presOf" srcId="{8D22914F-683D-4B9D-ABC0-D0402781DB87}" destId="{77AB63CF-7483-4978-9851-C5A8F9E73647}" srcOrd="0" destOrd="0" presId="urn:microsoft.com/office/officeart/2005/8/layout/equation2"/>
    <dgm:cxn modelId="{DDAB3A5E-389F-4EE6-8F57-0C81B5EE00C2}" type="presParOf" srcId="{88BDACEA-0E01-43B3-986E-E652E1CB84D4}" destId="{3B72A8BF-082C-49DD-9065-EF4557C3D646}" srcOrd="0" destOrd="0" presId="urn:microsoft.com/office/officeart/2005/8/layout/equation2"/>
    <dgm:cxn modelId="{FA735190-B449-49AF-9B0E-9907283FCC08}" type="presParOf" srcId="{3B72A8BF-082C-49DD-9065-EF4557C3D646}" destId="{ACD1CF7E-8E2E-40E9-8680-F2DD5BE31394}" srcOrd="0" destOrd="0" presId="urn:microsoft.com/office/officeart/2005/8/layout/equation2"/>
    <dgm:cxn modelId="{414BEEC9-D2F0-4E01-8C6D-CDF3BDBF54A9}" type="presParOf" srcId="{3B72A8BF-082C-49DD-9065-EF4557C3D646}" destId="{D430B2B2-B4CF-4F21-AC82-30BD19AB02EE}" srcOrd="1" destOrd="0" presId="urn:microsoft.com/office/officeart/2005/8/layout/equation2"/>
    <dgm:cxn modelId="{308A40A8-94B6-46AA-B0DC-B6F28E5E0C02}" type="presParOf" srcId="{3B72A8BF-082C-49DD-9065-EF4557C3D646}" destId="{2FF46531-551D-416A-8BC5-944107421FF1}" srcOrd="2" destOrd="0" presId="urn:microsoft.com/office/officeart/2005/8/layout/equation2"/>
    <dgm:cxn modelId="{637DD0D2-223C-4AD5-9A77-2313A64164C8}" type="presParOf" srcId="{3B72A8BF-082C-49DD-9065-EF4557C3D646}" destId="{38ABE1F8-9334-41D5-AC32-BDA9A66D6B71}" srcOrd="3" destOrd="0" presId="urn:microsoft.com/office/officeart/2005/8/layout/equation2"/>
    <dgm:cxn modelId="{8110C62C-BF60-4C1D-A7D1-B394AD5781D6}" type="presParOf" srcId="{3B72A8BF-082C-49DD-9065-EF4557C3D646}" destId="{77AB63CF-7483-4978-9851-C5A8F9E73647}" srcOrd="4" destOrd="0" presId="urn:microsoft.com/office/officeart/2005/8/layout/equation2"/>
    <dgm:cxn modelId="{475603D9-817A-4F1A-871F-FD64621A825B}" type="presParOf" srcId="{88BDACEA-0E01-43B3-986E-E652E1CB84D4}" destId="{05786580-1BF5-44D4-8F77-52B030E18C4F}" srcOrd="1" destOrd="0" presId="urn:microsoft.com/office/officeart/2005/8/layout/equation2"/>
    <dgm:cxn modelId="{D835157F-4629-4823-A548-8A7C283CDB72}" type="presParOf" srcId="{05786580-1BF5-44D4-8F77-52B030E18C4F}" destId="{E2B491CF-195F-4405-BDBD-E48285EAB4C4}" srcOrd="0" destOrd="0" presId="urn:microsoft.com/office/officeart/2005/8/layout/equation2"/>
    <dgm:cxn modelId="{1E8579D8-FA6A-4CC6-A8F9-0353CE0B4236}" type="presParOf" srcId="{88BDACEA-0E01-43B3-986E-E652E1CB84D4}" destId="{8DCBE6A9-3FB4-4783-8DB6-8E945D5373DA}"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1CF7E-8E2E-40E9-8680-F2DD5BE31394}">
      <dsp:nvSpPr>
        <dsp:cNvPr id="0" name=""/>
        <dsp:cNvSpPr/>
      </dsp:nvSpPr>
      <dsp:spPr>
        <a:xfrm>
          <a:off x="4054" y="312451"/>
          <a:ext cx="1439285" cy="143928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Decoding</a:t>
          </a:r>
        </a:p>
      </dsp:txBody>
      <dsp:txXfrm>
        <a:off x="214832" y="523229"/>
        <a:ext cx="1017729" cy="1017729"/>
      </dsp:txXfrm>
    </dsp:sp>
    <dsp:sp modelId="{2FF46531-551D-416A-8BC5-944107421FF1}">
      <dsp:nvSpPr>
        <dsp:cNvPr id="0" name=""/>
        <dsp:cNvSpPr/>
      </dsp:nvSpPr>
      <dsp:spPr>
        <a:xfrm>
          <a:off x="306304" y="1868607"/>
          <a:ext cx="834785" cy="83478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16955" y="2187829"/>
        <a:ext cx="613483" cy="196341"/>
      </dsp:txXfrm>
    </dsp:sp>
    <dsp:sp modelId="{77AB63CF-7483-4978-9851-C5A8F9E73647}">
      <dsp:nvSpPr>
        <dsp:cNvPr id="0" name=""/>
        <dsp:cNvSpPr/>
      </dsp:nvSpPr>
      <dsp:spPr>
        <a:xfrm>
          <a:off x="4054" y="2820262"/>
          <a:ext cx="1439285" cy="143928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Oral</a:t>
          </a:r>
        </a:p>
        <a:p>
          <a:pPr marL="0" lvl="0" indent="0" algn="ctr" defTabSz="666750">
            <a:lnSpc>
              <a:spcPct val="90000"/>
            </a:lnSpc>
            <a:spcBef>
              <a:spcPct val="0"/>
            </a:spcBef>
            <a:spcAft>
              <a:spcPct val="35000"/>
            </a:spcAft>
            <a:buNone/>
          </a:pPr>
          <a:r>
            <a:rPr lang="en-US" sz="1500" kern="1200" dirty="0"/>
            <a:t>Language</a:t>
          </a:r>
        </a:p>
      </dsp:txBody>
      <dsp:txXfrm>
        <a:off x="214832" y="3031040"/>
        <a:ext cx="1017729" cy="1017729"/>
      </dsp:txXfrm>
    </dsp:sp>
    <dsp:sp modelId="{05786580-1BF5-44D4-8F77-52B030E18C4F}">
      <dsp:nvSpPr>
        <dsp:cNvPr id="0" name=""/>
        <dsp:cNvSpPr/>
      </dsp:nvSpPr>
      <dsp:spPr>
        <a:xfrm>
          <a:off x="1659233" y="2018292"/>
          <a:ext cx="457692" cy="5354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659233" y="2125375"/>
        <a:ext cx="320384" cy="321248"/>
      </dsp:txXfrm>
    </dsp:sp>
    <dsp:sp modelId="{8DCBE6A9-3FB4-4783-8DB6-8E945D5373DA}">
      <dsp:nvSpPr>
        <dsp:cNvPr id="0" name=""/>
        <dsp:cNvSpPr/>
      </dsp:nvSpPr>
      <dsp:spPr>
        <a:xfrm>
          <a:off x="2306911" y="846714"/>
          <a:ext cx="2878571" cy="287857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Comprehension</a:t>
          </a:r>
        </a:p>
      </dsp:txBody>
      <dsp:txXfrm>
        <a:off x="2728468" y="1268271"/>
        <a:ext cx="2035457" cy="203545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307" tIns="46153" rIns="92307" bIns="46153"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6435"/>
          </a:xfrm>
          <a:prstGeom prst="rect">
            <a:avLst/>
          </a:prstGeom>
        </p:spPr>
        <p:txBody>
          <a:bodyPr vert="horz" lIns="92307" tIns="46153" rIns="92307" bIns="46153" rtlCol="0"/>
          <a:lstStyle>
            <a:lvl1pPr algn="r">
              <a:defRPr sz="1200"/>
            </a:lvl1pPr>
          </a:lstStyle>
          <a:p>
            <a:fld id="{9DE95C63-522D-4A79-8835-A2F523D9BADC}" type="datetimeFigureOut">
              <a:rPr lang="en-US" smtClean="0"/>
              <a:t>5/11/2022</a:t>
            </a:fld>
            <a:endParaRPr lang="en-US"/>
          </a:p>
        </p:txBody>
      </p:sp>
      <p:sp>
        <p:nvSpPr>
          <p:cNvPr id="4" name="Footer Placeholder 3"/>
          <p:cNvSpPr>
            <a:spLocks noGrp="1"/>
          </p:cNvSpPr>
          <p:nvPr>
            <p:ph type="ftr" sz="quarter" idx="2"/>
          </p:nvPr>
        </p:nvSpPr>
        <p:spPr>
          <a:xfrm>
            <a:off x="0" y="8829968"/>
            <a:ext cx="2971800" cy="466434"/>
          </a:xfrm>
          <a:prstGeom prst="rect">
            <a:avLst/>
          </a:prstGeom>
        </p:spPr>
        <p:txBody>
          <a:bodyPr vert="horz" lIns="92307" tIns="46153" rIns="92307" bIns="46153"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29968"/>
            <a:ext cx="2971800" cy="466434"/>
          </a:xfrm>
          <a:prstGeom prst="rect">
            <a:avLst/>
          </a:prstGeom>
        </p:spPr>
        <p:txBody>
          <a:bodyPr vert="horz" lIns="92307" tIns="46153" rIns="92307" bIns="46153" rtlCol="0" anchor="b"/>
          <a:lstStyle>
            <a:lvl1pPr algn="r">
              <a:defRPr sz="1200"/>
            </a:lvl1pPr>
          </a:lstStyle>
          <a:p>
            <a:fld id="{45CB9640-4F6C-4AFE-83C6-F67737C33C07}" type="slidenum">
              <a:rPr lang="en-US" smtClean="0"/>
              <a:t>‹#›</a:t>
            </a:fld>
            <a:endParaRPr lang="en-US"/>
          </a:p>
        </p:txBody>
      </p:sp>
    </p:spTree>
    <p:extLst>
      <p:ext uri="{BB962C8B-B14F-4D97-AF65-F5344CB8AC3E}">
        <p14:creationId xmlns:p14="http://schemas.microsoft.com/office/powerpoint/2010/main" val="2864108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307" tIns="46153" rIns="92307" bIns="46153" rtlCol="0"/>
          <a:lstStyle>
            <a:lvl1pPr algn="l">
              <a:defRPr sz="1200"/>
            </a:lvl1pPr>
          </a:lstStyle>
          <a:p>
            <a:endParaRPr lang="en-US"/>
          </a:p>
        </p:txBody>
      </p:sp>
      <p:sp>
        <p:nvSpPr>
          <p:cNvPr id="3" name="Date Placeholder 2"/>
          <p:cNvSpPr>
            <a:spLocks noGrp="1"/>
          </p:cNvSpPr>
          <p:nvPr>
            <p:ph type="dt" idx="1"/>
          </p:nvPr>
        </p:nvSpPr>
        <p:spPr>
          <a:xfrm>
            <a:off x="3884614" y="0"/>
            <a:ext cx="2971800" cy="466435"/>
          </a:xfrm>
          <a:prstGeom prst="rect">
            <a:avLst/>
          </a:prstGeom>
        </p:spPr>
        <p:txBody>
          <a:bodyPr vert="horz" lIns="92307" tIns="46153" rIns="92307" bIns="46153" rtlCol="0"/>
          <a:lstStyle>
            <a:lvl1pPr algn="r">
              <a:defRPr sz="1200"/>
            </a:lvl1pPr>
          </a:lstStyle>
          <a:p>
            <a:fld id="{EEA72719-103B-42F1-B087-FD03564BDFAA}" type="datetimeFigureOut">
              <a:rPr lang="en-US" smtClean="0"/>
              <a:t>5/11/2022</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2307" tIns="46153" rIns="92307" bIns="46153" rtlCol="0" anchor="ctr"/>
          <a:lstStyle/>
          <a:p>
            <a:endParaRPr lang="en-US"/>
          </a:p>
        </p:txBody>
      </p:sp>
      <p:sp>
        <p:nvSpPr>
          <p:cNvPr id="5" name="Notes Placeholder 4"/>
          <p:cNvSpPr>
            <a:spLocks noGrp="1"/>
          </p:cNvSpPr>
          <p:nvPr>
            <p:ph type="body" sz="quarter" idx="3"/>
          </p:nvPr>
        </p:nvSpPr>
        <p:spPr>
          <a:xfrm>
            <a:off x="685800" y="4473892"/>
            <a:ext cx="5486400" cy="3660457"/>
          </a:xfrm>
          <a:prstGeom prst="rect">
            <a:avLst/>
          </a:prstGeom>
        </p:spPr>
        <p:txBody>
          <a:bodyPr vert="horz" lIns="92307" tIns="46153" rIns="92307" bIns="4615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4"/>
          </a:xfrm>
          <a:prstGeom prst="rect">
            <a:avLst/>
          </a:prstGeom>
        </p:spPr>
        <p:txBody>
          <a:bodyPr vert="horz" lIns="92307" tIns="46153" rIns="92307" bIns="46153"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8"/>
            <a:ext cx="2971800" cy="466434"/>
          </a:xfrm>
          <a:prstGeom prst="rect">
            <a:avLst/>
          </a:prstGeom>
        </p:spPr>
        <p:txBody>
          <a:bodyPr vert="horz" lIns="92307" tIns="46153" rIns="92307" bIns="46153" rtlCol="0" anchor="b"/>
          <a:lstStyle>
            <a:lvl1pPr algn="r">
              <a:defRPr sz="1200"/>
            </a:lvl1pPr>
          </a:lstStyle>
          <a:p>
            <a:fld id="{4F291A9F-8472-46C6-9793-27DF2B6E9200}"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dirty="0"/>
              <a:t>Q: What</a:t>
            </a:r>
            <a:r>
              <a:rPr lang="en-US" baseline="0" dirty="0"/>
              <a:t> is the purpose of reading?  A:  To gain meaning from text (i.e. comprehension)</a:t>
            </a:r>
            <a:endParaRPr lang="en-US" dirty="0"/>
          </a:p>
          <a:p>
            <a:endParaRPr lang="en-US" dirty="0"/>
          </a:p>
        </p:txBody>
      </p:sp>
      <p:sp>
        <p:nvSpPr>
          <p:cNvPr id="4" name="Slide Number Placeholder 3"/>
          <p:cNvSpPr>
            <a:spLocks noGrp="1"/>
          </p:cNvSpPr>
          <p:nvPr>
            <p:ph type="sldNum" sz="quarter" idx="10"/>
          </p:nvPr>
        </p:nvSpPr>
        <p:spPr/>
        <p:txBody>
          <a:bodyPr/>
          <a:lstStyle/>
          <a:p>
            <a:fld id="{4F291A9F-8472-46C6-9793-27DF2B6E9200}" type="slidenum">
              <a:rPr lang="en-US" smtClean="0"/>
              <a:t>3</a:t>
            </a:fld>
            <a:endParaRPr lang="en-US"/>
          </a:p>
        </p:txBody>
      </p:sp>
    </p:spTree>
    <p:extLst>
      <p:ext uri="{BB962C8B-B14F-4D97-AF65-F5344CB8AC3E}">
        <p14:creationId xmlns:p14="http://schemas.microsoft.com/office/powerpoint/2010/main" val="828139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Things to note in video:</a:t>
            </a:r>
            <a:r>
              <a:rPr lang="en-US" baseline="0" dirty="0"/>
              <a:t> </a:t>
            </a:r>
          </a:p>
          <a:p>
            <a:pPr marL="226108" indent="-226108">
              <a:buAutoNum type="arabicPeriod"/>
            </a:pPr>
            <a:r>
              <a:rPr lang="en-US" baseline="0" dirty="0"/>
              <a:t>No mention of letter names (only sounds).  </a:t>
            </a:r>
          </a:p>
          <a:p>
            <a:pPr marL="226108" indent="-226108">
              <a:buAutoNum type="arabicPeriod"/>
            </a:pPr>
            <a:r>
              <a:rPr lang="en-US" baseline="0" dirty="0"/>
              <a:t>No print </a:t>
            </a:r>
            <a:endParaRPr lang="en-US" dirty="0"/>
          </a:p>
          <a:p>
            <a:endParaRPr lang="en-US" dirty="0"/>
          </a:p>
        </p:txBody>
      </p:sp>
      <p:sp>
        <p:nvSpPr>
          <p:cNvPr id="4" name="Slide Number Placeholder 3"/>
          <p:cNvSpPr>
            <a:spLocks noGrp="1"/>
          </p:cNvSpPr>
          <p:nvPr>
            <p:ph type="sldNum" sz="quarter" idx="10"/>
          </p:nvPr>
        </p:nvSpPr>
        <p:spPr/>
        <p:txBody>
          <a:bodyPr/>
          <a:lstStyle/>
          <a:p>
            <a:fld id="{4F291A9F-8472-46C6-9793-27DF2B6E9200}" type="slidenum">
              <a:rPr lang="en-US" smtClean="0"/>
              <a:t>5</a:t>
            </a:fld>
            <a:endParaRPr lang="en-US"/>
          </a:p>
        </p:txBody>
      </p:sp>
    </p:spTree>
    <p:extLst>
      <p:ext uri="{BB962C8B-B14F-4D97-AF65-F5344CB8AC3E}">
        <p14:creationId xmlns:p14="http://schemas.microsoft.com/office/powerpoint/2010/main" val="3565465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dirty="0"/>
              <a:t>Example</a:t>
            </a:r>
            <a:r>
              <a:rPr lang="en-US" baseline="0" dirty="0"/>
              <a:t> of decoding without PA foundation:  ‘sip’= </a:t>
            </a:r>
            <a:r>
              <a:rPr lang="en-US" baseline="0" dirty="0" err="1"/>
              <a:t>sss</a:t>
            </a:r>
            <a:r>
              <a:rPr lang="en-US" baseline="0" dirty="0"/>
              <a:t>-iii-p </a:t>
            </a:r>
            <a:r>
              <a:rPr lang="en-US" baseline="0" dirty="0">
                <a:sym typeface="Wingdings" panose="05000000000000000000" pitchFamily="2" charset="2"/>
              </a:rPr>
              <a:t> pin</a:t>
            </a:r>
            <a:endParaRPr lang="en-US" dirty="0"/>
          </a:p>
          <a:p>
            <a:endParaRPr lang="en-US" dirty="0"/>
          </a:p>
        </p:txBody>
      </p:sp>
      <p:sp>
        <p:nvSpPr>
          <p:cNvPr id="4" name="Slide Number Placeholder 3"/>
          <p:cNvSpPr>
            <a:spLocks noGrp="1"/>
          </p:cNvSpPr>
          <p:nvPr>
            <p:ph type="sldNum" sz="quarter" idx="10"/>
          </p:nvPr>
        </p:nvSpPr>
        <p:spPr/>
        <p:txBody>
          <a:bodyPr/>
          <a:lstStyle/>
          <a:p>
            <a:fld id="{4F291A9F-8472-46C6-9793-27DF2B6E9200}" type="slidenum">
              <a:rPr lang="en-US" smtClean="0"/>
              <a:t>17</a:t>
            </a:fld>
            <a:endParaRPr lang="en-US"/>
          </a:p>
        </p:txBody>
      </p:sp>
    </p:spTree>
    <p:extLst>
      <p:ext uri="{BB962C8B-B14F-4D97-AF65-F5344CB8AC3E}">
        <p14:creationId xmlns:p14="http://schemas.microsoft.com/office/powerpoint/2010/main" val="3901526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i.e. activities that combine PA with phonics.  Helps students to apply PA skills to print.  </a:t>
            </a:r>
          </a:p>
          <a:p>
            <a:pPr lvl="1"/>
            <a:endParaRPr lang="en-US" dirty="0"/>
          </a:p>
          <a:p>
            <a:endParaRPr lang="en-US" dirty="0"/>
          </a:p>
        </p:txBody>
      </p:sp>
      <p:sp>
        <p:nvSpPr>
          <p:cNvPr id="4" name="Slide Number Placeholder 3"/>
          <p:cNvSpPr>
            <a:spLocks noGrp="1"/>
          </p:cNvSpPr>
          <p:nvPr>
            <p:ph type="sldNum" sz="quarter" idx="10"/>
          </p:nvPr>
        </p:nvSpPr>
        <p:spPr/>
        <p:txBody>
          <a:bodyPr/>
          <a:lstStyle/>
          <a:p>
            <a:fld id="{4F291A9F-8472-46C6-9793-27DF2B6E9200}" type="slidenum">
              <a:rPr lang="en-US" smtClean="0"/>
              <a:t>24</a:t>
            </a:fld>
            <a:endParaRPr lang="en-US"/>
          </a:p>
        </p:txBody>
      </p:sp>
    </p:spTree>
    <p:extLst>
      <p:ext uri="{BB962C8B-B14F-4D97-AF65-F5344CB8AC3E}">
        <p14:creationId xmlns:p14="http://schemas.microsoft.com/office/powerpoint/2010/main" val="2205746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dirty="0"/>
              <a:t>Bullet</a:t>
            </a:r>
            <a:r>
              <a:rPr lang="en-US" baseline="0" dirty="0"/>
              <a:t> 3:  i.e. the student can decode words but not understand individual word meanings therefore can’t comprehend the text</a:t>
            </a:r>
            <a:endParaRPr lang="en-US" dirty="0"/>
          </a:p>
          <a:p>
            <a:endParaRPr lang="en-US" dirty="0"/>
          </a:p>
        </p:txBody>
      </p:sp>
      <p:sp>
        <p:nvSpPr>
          <p:cNvPr id="4" name="Slide Number Placeholder 3"/>
          <p:cNvSpPr>
            <a:spLocks noGrp="1"/>
          </p:cNvSpPr>
          <p:nvPr>
            <p:ph type="sldNum" sz="quarter" idx="10"/>
          </p:nvPr>
        </p:nvSpPr>
        <p:spPr/>
        <p:txBody>
          <a:bodyPr/>
          <a:lstStyle/>
          <a:p>
            <a:fld id="{4F291A9F-8472-46C6-9793-27DF2B6E9200}" type="slidenum">
              <a:rPr lang="en-US" smtClean="0"/>
              <a:t>27</a:t>
            </a:fld>
            <a:endParaRPr lang="en-US"/>
          </a:p>
        </p:txBody>
      </p:sp>
    </p:spTree>
    <p:extLst>
      <p:ext uri="{BB962C8B-B14F-4D97-AF65-F5344CB8AC3E}">
        <p14:creationId xmlns:p14="http://schemas.microsoft.com/office/powerpoint/2010/main" val="2674837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if we tell you that a “rhizome” is a underground plant stem capable of producing the shoot and root systems of a new plant.  Does that help your comprehension of the passage??  </a:t>
            </a:r>
            <a:endParaRPr lang="en-US" dirty="0"/>
          </a:p>
        </p:txBody>
      </p:sp>
      <p:sp>
        <p:nvSpPr>
          <p:cNvPr id="4" name="Slide Number Placeholder 3"/>
          <p:cNvSpPr>
            <a:spLocks noGrp="1"/>
          </p:cNvSpPr>
          <p:nvPr>
            <p:ph type="sldNum" sz="quarter" idx="10"/>
          </p:nvPr>
        </p:nvSpPr>
        <p:spPr/>
        <p:txBody>
          <a:bodyPr/>
          <a:lstStyle/>
          <a:p>
            <a:fld id="{4F291A9F-8472-46C6-9793-27DF2B6E9200}" type="slidenum">
              <a:rPr lang="en-US" smtClean="0"/>
              <a:t>28</a:t>
            </a:fld>
            <a:endParaRPr lang="en-US"/>
          </a:p>
        </p:txBody>
      </p:sp>
    </p:spTree>
    <p:extLst>
      <p:ext uri="{BB962C8B-B14F-4D97-AF65-F5344CB8AC3E}">
        <p14:creationId xmlns:p14="http://schemas.microsoft.com/office/powerpoint/2010/main" val="1565176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65">
              <a:defRPr/>
            </a:pPr>
            <a:r>
              <a:rPr lang="en-US" dirty="0"/>
              <a:t>Difficulty</a:t>
            </a:r>
            <a:r>
              <a:rPr lang="en-US" baseline="0" dirty="0"/>
              <a:t> decoding/ word recognition made it very difficult to fully comprehend the passage. </a:t>
            </a:r>
          </a:p>
          <a:p>
            <a:pPr defTabSz="923065">
              <a:defRPr/>
            </a:pPr>
            <a:r>
              <a:rPr lang="en-US" baseline="0" dirty="0"/>
              <a:t>Q- What is the main idea of this passage?  A- Fern looks after </a:t>
            </a:r>
            <a:r>
              <a:rPr lang="en-US" baseline="0" dirty="0" err="1"/>
              <a:t>Willbur</a:t>
            </a:r>
            <a:endParaRPr lang="en-US" baseline="0" dirty="0"/>
          </a:p>
          <a:p>
            <a:pPr defTabSz="923065">
              <a:defRPr/>
            </a:pPr>
            <a:r>
              <a:rPr lang="en-US" baseline="0" dirty="0"/>
              <a:t>Q- What does Fern specifically do to look after Wilbur? A- Feeds him</a:t>
            </a:r>
          </a:p>
          <a:p>
            <a:pPr defTabSz="923065">
              <a:defRPr/>
            </a:pPr>
            <a:r>
              <a:rPr lang="en-US" baseline="0" dirty="0"/>
              <a:t>Slow, effortful reading results in partial comprehension rather than full comprehension of the passage</a:t>
            </a:r>
            <a:endParaRPr lang="en-US" dirty="0"/>
          </a:p>
          <a:p>
            <a:endParaRPr lang="en-CA" dirty="0"/>
          </a:p>
        </p:txBody>
      </p:sp>
      <p:sp>
        <p:nvSpPr>
          <p:cNvPr id="4" name="Slide Number Placeholder 3"/>
          <p:cNvSpPr>
            <a:spLocks noGrp="1"/>
          </p:cNvSpPr>
          <p:nvPr>
            <p:ph type="sldNum" sz="quarter" idx="10"/>
          </p:nvPr>
        </p:nvSpPr>
        <p:spPr/>
        <p:txBody>
          <a:bodyPr/>
          <a:lstStyle/>
          <a:p>
            <a:fld id="{4F291A9F-8472-46C6-9793-27DF2B6E9200}" type="slidenum">
              <a:rPr lang="en-US" smtClean="0"/>
              <a:t>32</a:t>
            </a:fld>
            <a:endParaRPr lang="en-US"/>
          </a:p>
        </p:txBody>
      </p:sp>
    </p:spTree>
    <p:extLst>
      <p:ext uri="{BB962C8B-B14F-4D97-AF65-F5344CB8AC3E}">
        <p14:creationId xmlns:p14="http://schemas.microsoft.com/office/powerpoint/2010/main" val="681010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student has weak oral language skills but can decode…that is like the rhizome example.</a:t>
            </a:r>
          </a:p>
          <a:p>
            <a:r>
              <a:rPr lang="en-US" baseline="0" dirty="0"/>
              <a:t>If adequate oral language,  but weak decoding…..that is like Charlotte’s Web example. </a:t>
            </a:r>
            <a:endParaRPr lang="en-US" dirty="0"/>
          </a:p>
          <a:p>
            <a:endParaRPr lang="en-US" dirty="0"/>
          </a:p>
        </p:txBody>
      </p:sp>
      <p:sp>
        <p:nvSpPr>
          <p:cNvPr id="4" name="Slide Number Placeholder 3"/>
          <p:cNvSpPr>
            <a:spLocks noGrp="1"/>
          </p:cNvSpPr>
          <p:nvPr>
            <p:ph type="sldNum" sz="quarter" idx="10"/>
          </p:nvPr>
        </p:nvSpPr>
        <p:spPr/>
        <p:txBody>
          <a:bodyPr/>
          <a:lstStyle/>
          <a:p>
            <a:fld id="{4F291A9F-8472-46C6-9793-27DF2B6E9200}" type="slidenum">
              <a:rPr lang="en-US" smtClean="0"/>
              <a:t>34</a:t>
            </a:fld>
            <a:endParaRPr lang="en-US"/>
          </a:p>
        </p:txBody>
      </p:sp>
    </p:spTree>
    <p:extLst>
      <p:ext uri="{BB962C8B-B14F-4D97-AF65-F5344CB8AC3E}">
        <p14:creationId xmlns:p14="http://schemas.microsoft.com/office/powerpoint/2010/main" val="2265674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Leveled</a:t>
            </a:r>
            <a:r>
              <a:rPr lang="en-US" baseline="0" dirty="0"/>
              <a:t> Readers:  for students who already have foundational skills (PA and phonics).  They are working on improving fluency and possibly increasing automaticity with PA and phonics.</a:t>
            </a:r>
          </a:p>
          <a:p>
            <a:endParaRPr lang="en-US" baseline="0" dirty="0"/>
          </a:p>
          <a:p>
            <a:r>
              <a:rPr lang="en-US" baseline="0" dirty="0"/>
              <a:t>Decodable Books:  for students who need help with decoding.  </a:t>
            </a:r>
          </a:p>
          <a:p>
            <a:endParaRPr lang="en-US" baseline="0" dirty="0"/>
          </a:p>
          <a:p>
            <a:r>
              <a:rPr lang="en-US" baseline="0" dirty="0"/>
              <a:t>Both books look the same.</a:t>
            </a:r>
            <a:endParaRPr lang="en-US" dirty="0"/>
          </a:p>
          <a:p>
            <a:endParaRPr lang="en-US" dirty="0"/>
          </a:p>
        </p:txBody>
      </p:sp>
      <p:sp>
        <p:nvSpPr>
          <p:cNvPr id="4" name="Slide Number Placeholder 3"/>
          <p:cNvSpPr>
            <a:spLocks noGrp="1"/>
          </p:cNvSpPr>
          <p:nvPr>
            <p:ph type="sldNum" sz="quarter" idx="10"/>
          </p:nvPr>
        </p:nvSpPr>
        <p:spPr/>
        <p:txBody>
          <a:bodyPr/>
          <a:lstStyle/>
          <a:p>
            <a:fld id="{4F291A9F-8472-46C6-9793-27DF2B6E9200}" type="slidenum">
              <a:rPr lang="en-US" smtClean="0"/>
              <a:t>39</a:t>
            </a:fld>
            <a:endParaRPr lang="en-US"/>
          </a:p>
        </p:txBody>
      </p:sp>
    </p:spTree>
    <p:extLst>
      <p:ext uri="{BB962C8B-B14F-4D97-AF65-F5344CB8AC3E}">
        <p14:creationId xmlns:p14="http://schemas.microsoft.com/office/powerpoint/2010/main" val="1252276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3F159F0D-A661-4477-86BA-9C6950E46A4A}" type="datetimeFigureOut">
              <a:rPr lang="en-US" smtClean="0"/>
              <a:t>5/11/2022</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1E428AF5-7F97-46CD-AF89-90BFB64E76F2}" type="slidenum">
              <a:rPr lang="en-US" smtClean="0"/>
              <a:t>‹#›</a:t>
            </a:fld>
            <a:endParaRPr lang="en-US"/>
          </a:p>
        </p:txBody>
      </p:sp>
    </p:spTree>
    <p:extLst>
      <p:ext uri="{BB962C8B-B14F-4D97-AF65-F5344CB8AC3E}">
        <p14:creationId xmlns:p14="http://schemas.microsoft.com/office/powerpoint/2010/main" val="2800610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59F0D-A661-4477-86BA-9C6950E46A4A}" type="datetimeFigureOut">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E428AF5-7F97-46CD-AF89-90BFB64E76F2}" type="slidenum">
              <a:rPr lang="en-US" smtClean="0"/>
              <a:t>‹#›</a:t>
            </a:fld>
            <a:endParaRPr lang="en-US"/>
          </a:p>
        </p:txBody>
      </p:sp>
    </p:spTree>
    <p:extLst>
      <p:ext uri="{BB962C8B-B14F-4D97-AF65-F5344CB8AC3E}">
        <p14:creationId xmlns:p14="http://schemas.microsoft.com/office/powerpoint/2010/main" val="27453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F159F0D-A661-4477-86BA-9C6950E46A4A}"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E428AF5-7F97-46CD-AF89-90BFB64E76F2}" type="slidenum">
              <a:rPr lang="en-US" smtClean="0"/>
              <a:t>‹#›</a:t>
            </a:fld>
            <a:endParaRPr lang="en-US"/>
          </a:p>
        </p:txBody>
      </p:sp>
    </p:spTree>
    <p:extLst>
      <p:ext uri="{BB962C8B-B14F-4D97-AF65-F5344CB8AC3E}">
        <p14:creationId xmlns:p14="http://schemas.microsoft.com/office/powerpoint/2010/main" val="3649767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F159F0D-A661-4477-86BA-9C6950E46A4A}"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E428AF5-7F97-46CD-AF89-90BFB64E76F2}" type="slidenum">
              <a:rPr lang="en-US" smtClean="0"/>
              <a:t>‹#›</a:t>
            </a:fld>
            <a:endParaRPr lang="en-US"/>
          </a:p>
        </p:txBody>
      </p:sp>
    </p:spTree>
    <p:extLst>
      <p:ext uri="{BB962C8B-B14F-4D97-AF65-F5344CB8AC3E}">
        <p14:creationId xmlns:p14="http://schemas.microsoft.com/office/powerpoint/2010/main" val="2589746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59F0D-A661-4477-86BA-9C6950E46A4A}"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E428AF5-7F97-46CD-AF89-90BFB64E76F2}" type="slidenum">
              <a:rPr lang="en-US" smtClean="0"/>
              <a:t>‹#›</a:t>
            </a:fld>
            <a:endParaRPr lang="en-US"/>
          </a:p>
        </p:txBody>
      </p:sp>
    </p:spTree>
    <p:extLst>
      <p:ext uri="{BB962C8B-B14F-4D97-AF65-F5344CB8AC3E}">
        <p14:creationId xmlns:p14="http://schemas.microsoft.com/office/powerpoint/2010/main" val="60624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F159F0D-A661-4477-86BA-9C6950E46A4A}" type="datetimeFigureOut">
              <a:rPr lang="en-US" smtClean="0"/>
              <a:t>5/11/2022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428AF5-7F97-46CD-AF89-90BFB64E76F2}" type="slidenum">
              <a:rPr lang="en-US" smtClean="0"/>
              <a:t>‹#›</a:t>
            </a:fld>
            <a:endParaRPr lang="en-US"/>
          </a:p>
        </p:txBody>
      </p:sp>
    </p:spTree>
    <p:extLst>
      <p:ext uri="{BB962C8B-B14F-4D97-AF65-F5344CB8AC3E}">
        <p14:creationId xmlns:p14="http://schemas.microsoft.com/office/powerpoint/2010/main" val="1446721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F159F0D-A661-4477-86BA-9C6950E46A4A}" type="datetimeFigureOut">
              <a:rPr lang="en-US" smtClean="0"/>
              <a:t>5/11/2022</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1E428AF5-7F97-46CD-AF89-90BFB64E76F2}" type="slidenum">
              <a:rPr lang="en-US" smtClean="0"/>
              <a:t>‹#›</a:t>
            </a:fld>
            <a:endParaRPr lang="en-US"/>
          </a:p>
        </p:txBody>
      </p:sp>
    </p:spTree>
    <p:extLst>
      <p:ext uri="{BB962C8B-B14F-4D97-AF65-F5344CB8AC3E}">
        <p14:creationId xmlns:p14="http://schemas.microsoft.com/office/powerpoint/2010/main" val="4076517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95439" y="6391838"/>
            <a:ext cx="990599" cy="304799"/>
          </a:xfrm>
        </p:spPr>
        <p:txBody>
          <a:bodyPr/>
          <a:lstStyle/>
          <a:p>
            <a:fld id="{3F159F0D-A661-4477-86BA-9C6950E46A4A}"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28AF5-7F97-46CD-AF89-90BFB64E76F2}" type="slidenum">
              <a:rPr lang="en-US" smtClean="0"/>
              <a:t>‹#›</a:t>
            </a:fld>
            <a:endParaRPr lang="en-US"/>
          </a:p>
        </p:txBody>
      </p:sp>
    </p:spTree>
    <p:extLst>
      <p:ext uri="{BB962C8B-B14F-4D97-AF65-F5344CB8AC3E}">
        <p14:creationId xmlns:p14="http://schemas.microsoft.com/office/powerpoint/2010/main" val="1895337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53104" y="6391838"/>
            <a:ext cx="992135" cy="304799"/>
          </a:xfrm>
        </p:spPr>
        <p:txBody>
          <a:bodyPr/>
          <a:lstStyle/>
          <a:p>
            <a:fld id="{3F159F0D-A661-4477-86BA-9C6950E46A4A}"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E428AF5-7F97-46CD-AF89-90BFB64E76F2}" type="slidenum">
              <a:rPr lang="en-US" smtClean="0"/>
              <a:t>‹#›</a:t>
            </a:fld>
            <a:endParaRPr lang="en-US"/>
          </a:p>
        </p:txBody>
      </p:sp>
    </p:spTree>
    <p:extLst>
      <p:ext uri="{BB962C8B-B14F-4D97-AF65-F5344CB8AC3E}">
        <p14:creationId xmlns:p14="http://schemas.microsoft.com/office/powerpoint/2010/main" val="3764322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59F0D-A661-4477-86BA-9C6950E46A4A}"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28AF5-7F97-46CD-AF89-90BFB64E76F2}" type="slidenum">
              <a:rPr lang="en-US" smtClean="0"/>
              <a:t>‹#›</a:t>
            </a:fld>
            <a:endParaRPr lang="en-US"/>
          </a:p>
        </p:txBody>
      </p:sp>
    </p:spTree>
    <p:extLst>
      <p:ext uri="{BB962C8B-B14F-4D97-AF65-F5344CB8AC3E}">
        <p14:creationId xmlns:p14="http://schemas.microsoft.com/office/powerpoint/2010/main" val="2013862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59F0D-A661-4477-86BA-9C6950E46A4A}"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E428AF5-7F97-46CD-AF89-90BFB64E76F2}" type="slidenum">
              <a:rPr lang="en-US" smtClean="0"/>
              <a:t>‹#›</a:t>
            </a:fld>
            <a:endParaRPr lang="en-US"/>
          </a:p>
        </p:txBody>
      </p:sp>
    </p:spTree>
    <p:extLst>
      <p:ext uri="{BB962C8B-B14F-4D97-AF65-F5344CB8AC3E}">
        <p14:creationId xmlns:p14="http://schemas.microsoft.com/office/powerpoint/2010/main" val="3321071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159F0D-A661-4477-86BA-9C6950E46A4A}" type="datetimeFigureOut">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28AF5-7F97-46CD-AF89-90BFB64E76F2}" type="slidenum">
              <a:rPr lang="en-US" smtClean="0"/>
              <a:t>‹#›</a:t>
            </a:fld>
            <a:endParaRPr lang="en-US"/>
          </a:p>
        </p:txBody>
      </p:sp>
    </p:spTree>
    <p:extLst>
      <p:ext uri="{BB962C8B-B14F-4D97-AF65-F5344CB8AC3E}">
        <p14:creationId xmlns:p14="http://schemas.microsoft.com/office/powerpoint/2010/main" val="573005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159F0D-A661-4477-86BA-9C6950E46A4A}" type="datetimeFigureOut">
              <a:rPr lang="en-US" smtClean="0"/>
              <a:t>5/11/2022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428AF5-7F97-46CD-AF89-90BFB64E76F2}" type="slidenum">
              <a:rPr lang="en-US" smtClean="0"/>
              <a:t>‹#›</a:t>
            </a:fld>
            <a:endParaRPr lang="en-US"/>
          </a:p>
        </p:txBody>
      </p:sp>
    </p:spTree>
    <p:extLst>
      <p:ext uri="{BB962C8B-B14F-4D97-AF65-F5344CB8AC3E}">
        <p14:creationId xmlns:p14="http://schemas.microsoft.com/office/powerpoint/2010/main" val="196693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p>
        </p:txBody>
      </p:sp>
      <p:sp>
        <p:nvSpPr>
          <p:cNvPr id="3" name="Date Placeholder 2"/>
          <p:cNvSpPr>
            <a:spLocks noGrp="1"/>
          </p:cNvSpPr>
          <p:nvPr>
            <p:ph type="dt" sz="half" idx="10"/>
          </p:nvPr>
        </p:nvSpPr>
        <p:spPr/>
        <p:txBody>
          <a:bodyPr/>
          <a:lstStyle/>
          <a:p>
            <a:fld id="{3F159F0D-A661-4477-86BA-9C6950E46A4A}" type="datetimeFigureOut">
              <a:rPr lang="en-US" smtClean="0"/>
              <a:t>5/11/2022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428AF5-7F97-46CD-AF89-90BFB64E76F2}" type="slidenum">
              <a:rPr lang="en-US" smtClean="0"/>
              <a:t>‹#›</a:t>
            </a:fld>
            <a:endParaRPr lang="en-US"/>
          </a:p>
        </p:txBody>
      </p:sp>
    </p:spTree>
    <p:extLst>
      <p:ext uri="{BB962C8B-B14F-4D97-AF65-F5344CB8AC3E}">
        <p14:creationId xmlns:p14="http://schemas.microsoft.com/office/powerpoint/2010/main" val="2386466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59F0D-A661-4477-86BA-9C6950E46A4A}" type="datetimeFigureOut">
              <a:rPr lang="en-US" smtClean="0"/>
              <a:t>5/11/2022</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E428AF5-7F97-46CD-AF89-90BFB64E76F2}" type="slidenum">
              <a:rPr lang="en-US" smtClean="0"/>
              <a:t>‹#›</a:t>
            </a:fld>
            <a:endParaRPr lang="en-US"/>
          </a:p>
        </p:txBody>
      </p:sp>
    </p:spTree>
    <p:extLst>
      <p:ext uri="{BB962C8B-B14F-4D97-AF65-F5344CB8AC3E}">
        <p14:creationId xmlns:p14="http://schemas.microsoft.com/office/powerpoint/2010/main" val="6487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59F0D-A661-4477-86BA-9C6950E46A4A}" type="datetimeFigureOut">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E428AF5-7F97-46CD-AF89-90BFB64E76F2}" type="slidenum">
              <a:rPr lang="en-US" smtClean="0"/>
              <a:t>‹#›</a:t>
            </a:fld>
            <a:endParaRPr lang="en-US"/>
          </a:p>
        </p:txBody>
      </p:sp>
    </p:spTree>
    <p:extLst>
      <p:ext uri="{BB962C8B-B14F-4D97-AF65-F5344CB8AC3E}">
        <p14:creationId xmlns:p14="http://schemas.microsoft.com/office/powerpoint/2010/main" val="2890784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59F0D-A661-4477-86BA-9C6950E46A4A}" type="datetimeFigureOut">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E428AF5-7F97-46CD-AF89-90BFB64E76F2}" type="slidenum">
              <a:rPr lang="en-US" smtClean="0"/>
              <a:t>‹#›</a:t>
            </a:fld>
            <a:endParaRPr lang="en-US"/>
          </a:p>
        </p:txBody>
      </p:sp>
    </p:spTree>
    <p:extLst>
      <p:ext uri="{BB962C8B-B14F-4D97-AF65-F5344CB8AC3E}">
        <p14:creationId xmlns:p14="http://schemas.microsoft.com/office/powerpoint/2010/main" val="3798903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F159F0D-A661-4477-86BA-9C6950E46A4A}" type="datetimeFigureOut">
              <a:rPr lang="en-US" smtClean="0"/>
              <a:t>5/11/2022</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E428AF5-7F97-46CD-AF89-90BFB64E76F2}" type="slidenum">
              <a:rPr lang="en-US" smtClean="0"/>
              <a:t>‹#›</a:t>
            </a:fld>
            <a:endParaRPr lang="en-US"/>
          </a:p>
        </p:txBody>
      </p:sp>
    </p:spTree>
    <p:extLst>
      <p:ext uri="{BB962C8B-B14F-4D97-AF65-F5344CB8AC3E}">
        <p14:creationId xmlns:p14="http://schemas.microsoft.com/office/powerpoint/2010/main" val="3123904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maketaketeach.com/" TargetMode="External"/><Relationship Id="rId7" Type="http://schemas.openxmlformats.org/officeDocument/2006/relationships/image" Target="../media/image6.jpeg"/><Relationship Id="rId2" Type="http://schemas.openxmlformats.org/officeDocument/2006/relationships/hyperlink" Target="http://www.creativeteaching.com/" TargetMode="Externa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hyperlink" Target="http://www.superduperinc.com/" TargetMode="External"/><Relationship Id="rId9"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1ID9ucqKts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maketaketeach.com/" TargetMode="External"/><Relationship Id="rId2" Type="http://schemas.openxmlformats.org/officeDocument/2006/relationships/hyperlink" Target="http://www.teachyourmonstertoread.com/" TargetMode="External"/><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F-Y16QWR8H8" TargetMode="Externa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youtube.com/watch?v=9DmkmdmcQzM" TargetMode="External"/><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mailto:jlong@ldcsb.ca" TargetMode="External"/><Relationship Id="rId2" Type="http://schemas.openxmlformats.org/officeDocument/2006/relationships/hyperlink" Target="mailto:ccameron@ldcsb.c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m.youtube.com/watch?v=dquCtrqbKpY" TargetMode="External"/><Relationship Id="rId2" Type="http://schemas.openxmlformats.org/officeDocument/2006/relationships/hyperlink" Target="http://reading.uoregon.edu/big_ideas/pa/pa_skills_seg.php" TargetMode="External"/><Relationship Id="rId1" Type="http://schemas.openxmlformats.org/officeDocument/2006/relationships/slideLayout" Target="../slideLayouts/slideLayout8.xml"/><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The </a:t>
            </a:r>
            <a:r>
              <a:rPr lang="en-US" b="1" dirty="0"/>
              <a:t>5 Big Ideas </a:t>
            </a:r>
            <a:r>
              <a:rPr lang="en-US" dirty="0"/>
              <a:t>in Beginning Reading </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35345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9006963" cy="706964"/>
          </a:xfrm>
        </p:spPr>
        <p:txBody>
          <a:bodyPr/>
          <a:lstStyle/>
          <a:p>
            <a:pPr algn="ctr"/>
            <a:r>
              <a:rPr lang="en-US" dirty="0"/>
              <a:t>BIG IDEA #1: Phonological Awareness Resources</a:t>
            </a:r>
          </a:p>
        </p:txBody>
      </p:sp>
      <p:sp>
        <p:nvSpPr>
          <p:cNvPr id="3" name="Content Placeholder 2"/>
          <p:cNvSpPr>
            <a:spLocks noGrp="1"/>
          </p:cNvSpPr>
          <p:nvPr>
            <p:ph idx="1"/>
          </p:nvPr>
        </p:nvSpPr>
        <p:spPr>
          <a:xfrm>
            <a:off x="634221" y="2270760"/>
            <a:ext cx="11214340" cy="4236720"/>
          </a:xfrm>
        </p:spPr>
        <p:txBody>
          <a:bodyPr>
            <a:normAutofit fontScale="55000" lnSpcReduction="20000"/>
          </a:bodyPr>
          <a:lstStyle/>
          <a:p>
            <a:r>
              <a:rPr lang="en-US" dirty="0"/>
              <a:t>Kindergarten Language and Literacy in the Classroom (KLLIC)</a:t>
            </a:r>
          </a:p>
          <a:p>
            <a:endParaRPr lang="en-US" dirty="0"/>
          </a:p>
          <a:p>
            <a:endParaRPr lang="en-US" dirty="0"/>
          </a:p>
          <a:p>
            <a:r>
              <a:rPr lang="en-US" dirty="0"/>
              <a:t>                         Sounds Abound Storybook Activities (</a:t>
            </a:r>
            <a:r>
              <a:rPr lang="en-US" dirty="0" err="1"/>
              <a:t>Linguisystems</a:t>
            </a:r>
            <a:r>
              <a:rPr lang="en-US" dirty="0"/>
              <a:t>)  </a:t>
            </a:r>
          </a:p>
          <a:p>
            <a:pPr marL="0" indent="0">
              <a:buNone/>
            </a:pPr>
            <a:endParaRPr lang="en-US" dirty="0"/>
          </a:p>
          <a:p>
            <a:pPr marL="0" indent="0">
              <a:buNone/>
            </a:pPr>
            <a:endParaRPr lang="en-US" dirty="0"/>
          </a:p>
          <a:p>
            <a:r>
              <a:rPr lang="en-US" dirty="0"/>
              <a:t>Phonemic Awareness: Playing with Sounds to Strengthen Beginning Reading skills (</a:t>
            </a:r>
            <a:r>
              <a:rPr lang="en-US" dirty="0">
                <a:hlinkClick r:id="rId2"/>
              </a:rPr>
              <a:t>www.creativeteaching.com</a:t>
            </a:r>
            <a:r>
              <a:rPr lang="en-US" dirty="0"/>
              <a:t>)</a:t>
            </a:r>
          </a:p>
          <a:p>
            <a:pPr marL="0" indent="0">
              <a:buNone/>
            </a:pPr>
            <a:endParaRPr lang="en-US" dirty="0"/>
          </a:p>
          <a:p>
            <a:r>
              <a:rPr lang="en-US" dirty="0"/>
              <a:t>                                               Make, Take &amp; Teach: Phonemic Awareness Activity Pack </a:t>
            </a:r>
          </a:p>
          <a:p>
            <a:pPr marL="0" indent="0">
              <a:buNone/>
            </a:pPr>
            <a:r>
              <a:rPr lang="en-US" dirty="0"/>
              <a:t>                                                                           (</a:t>
            </a:r>
            <a:r>
              <a:rPr lang="en-US" dirty="0">
                <a:hlinkClick r:id="rId3"/>
              </a:rPr>
              <a:t>www.maketaketeach.com</a:t>
            </a:r>
            <a:r>
              <a:rPr lang="en-US" dirty="0"/>
              <a:t>)</a:t>
            </a:r>
          </a:p>
          <a:p>
            <a:pPr marL="0" indent="0">
              <a:buNone/>
            </a:pPr>
            <a:endParaRPr lang="en-US" dirty="0"/>
          </a:p>
          <a:p>
            <a:pPr marL="0" indent="0">
              <a:buNone/>
            </a:pPr>
            <a:endParaRPr lang="en-US" dirty="0"/>
          </a:p>
          <a:p>
            <a:r>
              <a:rPr lang="en-US" dirty="0"/>
              <a:t>Phonological Awareness Fun Park</a:t>
            </a:r>
          </a:p>
          <a:p>
            <a:pPr marL="0" indent="0">
              <a:buNone/>
            </a:pPr>
            <a:r>
              <a:rPr lang="en-US" dirty="0"/>
              <a:t>             (</a:t>
            </a:r>
            <a:r>
              <a:rPr lang="en-US" dirty="0">
                <a:hlinkClick r:id="rId4"/>
              </a:rPr>
              <a:t>www.superduperinc.com</a:t>
            </a:r>
            <a:r>
              <a:rPr lang="en-US" dirty="0"/>
              <a:t>)</a:t>
            </a:r>
          </a:p>
          <a:p>
            <a:pPr marL="0" indent="0">
              <a:buNone/>
            </a:pPr>
            <a:endParaRPr lang="en-US" dirty="0"/>
          </a:p>
          <a:p>
            <a:pPr marL="0" indent="0">
              <a:buNone/>
            </a:pPr>
            <a:endParaRPr lang="en-US" dirty="0"/>
          </a:p>
          <a:p>
            <a:pPr marL="0" indent="0">
              <a:buNone/>
            </a:pPr>
            <a:r>
              <a:rPr lang="en-US" dirty="0"/>
              <a:t>	</a:t>
            </a:r>
          </a:p>
        </p:txBody>
      </p:sp>
      <p:sp>
        <p:nvSpPr>
          <p:cNvPr id="5" name="AutoShape 2" descr="https://outlook.office365.com/owa/service.svc/s/GetAttachmentThumbnail?id=AAMkADNjOGY4NWE5LTIzN2EtNGQyNi04MjMzLWRlMmI1M2JkYjNiNwBGAAAAAADigjuDNM%2BQQK8tkAEMmEKOBwCWXMTqyA9LT79cYUscbFRqAAAAAFVsAABrJ9foK0suQKkGsTjIex6gAAMqqZIjAAABEgAQAFeuNL01vm5IumrEwfc6wVY%3D&amp;thumbnailType=2&amp;X-OWA-CANARY=8qxRQnjpz0GzrTYQN1LCZZBwxWlb9NMY7nZYNyyYQ0F6kgP9Zgs57vf5_AdhE_X5p9SmtznUViU."/>
          <p:cNvSpPr>
            <a:spLocks noChangeAspect="1" noChangeArrowheads="1"/>
          </p:cNvSpPr>
          <p:nvPr/>
        </p:nvSpPr>
        <p:spPr bwMode="auto">
          <a:xfrm>
            <a:off x="1520736" y="2956982"/>
            <a:ext cx="2845202" cy="28452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https://outlook.office365.com/owa/service.svc/s/GetAttachmentThumbnail?id=AAMkADNjOGY4NWE5LTIzN2EtNGQyNi04MjMzLWRlMmI1M2JkYjNiNwBGAAAAAADigjuDNM%2BQQK8tkAEMmEKOBwCWXMTqyA9LT79cYUscbFRqAAAAAFVsAABrJ9foK0suQKkGsTjIex6gAAMqqZIjAAABEgAQAFeuNL01vm5IumrEwfc6wVY%3D&amp;thumbnailType=2&amp;X-OWA-CANARY=8qxRQnjpz0GzrTYQN1LCZZBwxWlb9NMY7nZYNyyYQ0F6kgP9Zgs57vf5_AdhE_X5p9SmtznUViU."/>
          <p:cNvSpPr>
            <a:spLocks noChangeAspect="1" noChangeArrowheads="1"/>
          </p:cNvSpPr>
          <p:nvPr/>
        </p:nvSpPr>
        <p:spPr bwMode="auto">
          <a:xfrm>
            <a:off x="1750409" y="2887646"/>
            <a:ext cx="3452656" cy="345266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https://outlook.office365.com/owa/service.svc/s/GetAttachmentThumbnail?id=AAMkADNjOGY4NWE5LTIzN2EtNGQyNi04MjMzLWRlMmI1M2JkYjNiNwBGAAAAAADigjuDNM%2BQQK8tkAEMmEKOBwCWXMTqyA9LT79cYUscbFRqAAAAAFVsAABrJ9foK0suQKkGsTjIex6gAAMqqZIjAAABEgAQAFeuNL01vm5IumrEwfc6wVY%3D&amp;thumbnailType=2&amp;X-OWA-CANARY=8qxRQnjpz0GzrTYQN1LCZZBwxWlb9NMY7nZYNyyYQ0F6kgP9Zgs57vf5_AdhE_X5p9SmtznUVi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Phonemic Awaren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0874" y="3326435"/>
            <a:ext cx="828796" cy="12043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honeme awareness activity pa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0736" y="3996553"/>
            <a:ext cx="879895" cy="11386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in Product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7080" y="5135162"/>
            <a:ext cx="1058858" cy="106446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Image result for sounds abound storybook activities"/>
          <p:cNvSpPr>
            <a:spLocks noChangeAspect="1" noChangeArrowheads="1"/>
          </p:cNvSpPr>
          <p:nvPr/>
        </p:nvSpPr>
        <p:spPr bwMode="auto">
          <a:xfrm>
            <a:off x="4365938" y="269001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Image result for sounds abound storybook activiti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Image result for sounds abound storybook activiti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8" descr="Sounds Abound Storybook Activities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9954" y="2617060"/>
            <a:ext cx="714375" cy="9429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52453" y="2068626"/>
            <a:ext cx="1216049" cy="912037"/>
          </a:xfrm>
          <a:prstGeom prst="rect">
            <a:avLst/>
          </a:prstGeom>
        </p:spPr>
      </p:pic>
    </p:spTree>
    <p:extLst>
      <p:ext uri="{BB962C8B-B14F-4D97-AF65-F5344CB8AC3E}">
        <p14:creationId xmlns:p14="http://schemas.microsoft.com/office/powerpoint/2010/main" val="3811397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167" y="973668"/>
            <a:ext cx="9102003" cy="706964"/>
          </a:xfrm>
        </p:spPr>
        <p:txBody>
          <a:bodyPr/>
          <a:lstStyle/>
          <a:p>
            <a:pPr algn="ctr"/>
            <a:r>
              <a:rPr lang="en-US" dirty="0"/>
              <a:t>BIG IDEA #1: Phonological Awareness Activities</a:t>
            </a:r>
          </a:p>
        </p:txBody>
      </p:sp>
      <p:sp>
        <p:nvSpPr>
          <p:cNvPr id="3" name="Content Placeholder 2"/>
          <p:cNvSpPr>
            <a:spLocks noGrp="1"/>
          </p:cNvSpPr>
          <p:nvPr>
            <p:ph idx="1"/>
          </p:nvPr>
        </p:nvSpPr>
        <p:spPr>
          <a:xfrm>
            <a:off x="1154954" y="2169994"/>
            <a:ext cx="8825659" cy="4520365"/>
          </a:xfrm>
        </p:spPr>
        <p:txBody>
          <a:bodyPr>
            <a:normAutofit fontScale="32500" lnSpcReduction="20000"/>
          </a:bodyPr>
          <a:lstStyle/>
          <a:p>
            <a:endParaRPr lang="en-US" sz="8000" dirty="0"/>
          </a:p>
          <a:p>
            <a:pPr marL="0" indent="0">
              <a:buNone/>
            </a:pPr>
            <a:r>
              <a:rPr lang="en-US" sz="8000" dirty="0"/>
              <a:t>Syllable deletion  </a:t>
            </a:r>
          </a:p>
          <a:p>
            <a:pPr lvl="1"/>
            <a:r>
              <a:rPr lang="en-US" sz="8000" dirty="0"/>
              <a:t>KLLIC  (cycle 2)</a:t>
            </a:r>
          </a:p>
          <a:p>
            <a:pPr marL="457200" lvl="1" indent="0">
              <a:buNone/>
            </a:pPr>
            <a:endParaRPr lang="en-US" sz="8000" dirty="0"/>
          </a:p>
          <a:p>
            <a:pPr marL="0" indent="0">
              <a:buNone/>
            </a:pPr>
            <a:r>
              <a:rPr lang="en-US" sz="8000" dirty="0"/>
              <a:t>Phoneme isolation</a:t>
            </a:r>
          </a:p>
          <a:p>
            <a:pPr lvl="1"/>
            <a:r>
              <a:rPr lang="en-US" sz="8000" dirty="0"/>
              <a:t>Stop that sound (KLLIC – cycle 7 intro)</a:t>
            </a:r>
          </a:p>
          <a:p>
            <a:pPr lvl="1"/>
            <a:r>
              <a:rPr lang="en-US" sz="8000" dirty="0"/>
              <a:t>Head, Waist, Toes (page 51 top – Phonemic Awareness) </a:t>
            </a:r>
          </a:p>
          <a:p>
            <a:pPr lvl="1"/>
            <a:r>
              <a:rPr lang="en-US" sz="8000" dirty="0"/>
              <a:t>Doggie Where’s My Bone (Make, Take &amp; Teach)- </a:t>
            </a:r>
            <a:r>
              <a:rPr lang="en-US" sz="7200" dirty="0"/>
              <a:t>video example </a:t>
            </a:r>
          </a:p>
          <a:p>
            <a:pPr marL="0" indent="0">
              <a:buNone/>
            </a:pPr>
            <a:endParaRPr lang="en-US" dirty="0"/>
          </a:p>
          <a:p>
            <a:pPr marL="0" indent="0">
              <a:buNone/>
            </a:pPr>
            <a:r>
              <a:rPr lang="en-US" dirty="0"/>
              <a:t>	</a:t>
            </a:r>
          </a:p>
        </p:txBody>
      </p:sp>
      <p:sp>
        <p:nvSpPr>
          <p:cNvPr id="5" name="AutoShape 2" descr="https://outlook.office365.com/owa/service.svc/s/GetAttachmentThumbnail?id=AAMkADNjOGY4NWE5LTIzN2EtNGQyNi04MjMzLWRlMmI1M2JkYjNiNwBGAAAAAADigjuDNM%2BQQK8tkAEMmEKOBwCWXMTqyA9LT79cYUscbFRqAAAAAFVsAABrJ9foK0suQKkGsTjIex6gAAMqqZIjAAABEgAQAFeuNL01vm5IumrEwfc6wVY%3D&amp;thumbnailType=2&amp;X-OWA-CANARY=8qxRQnjpz0GzrTYQN1LCZZBwxWlb9NMY7nZYNyyYQ0F6kgP9Zgs57vf5_AdhE_X5p9SmtznUViU."/>
          <p:cNvSpPr>
            <a:spLocks noChangeAspect="1" noChangeArrowheads="1"/>
          </p:cNvSpPr>
          <p:nvPr/>
        </p:nvSpPr>
        <p:spPr bwMode="auto">
          <a:xfrm>
            <a:off x="1520736" y="2956982"/>
            <a:ext cx="2845202" cy="28452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https://outlook.office365.com/owa/service.svc/s/GetAttachmentThumbnail?id=AAMkADNjOGY4NWE5LTIzN2EtNGQyNi04MjMzLWRlMmI1M2JkYjNiNwBGAAAAAADigjuDNM%2BQQK8tkAEMmEKOBwCWXMTqyA9LT79cYUscbFRqAAAAAFVsAABrJ9foK0suQKkGsTjIex6gAAMqqZIjAAABEgAQAFeuNL01vm5IumrEwfc6wVY%3D&amp;thumbnailType=2&amp;X-OWA-CANARY=8qxRQnjpz0GzrTYQN1LCZZBwxWlb9NMY7nZYNyyYQ0F6kgP9Zgs57vf5_AdhE_X5p9SmtznUViU."/>
          <p:cNvSpPr>
            <a:spLocks noChangeAspect="1" noChangeArrowheads="1"/>
          </p:cNvSpPr>
          <p:nvPr/>
        </p:nvSpPr>
        <p:spPr bwMode="auto">
          <a:xfrm>
            <a:off x="1750409" y="2887646"/>
            <a:ext cx="3452656" cy="345266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https://outlook.office365.com/owa/service.svc/s/GetAttachmentThumbnail?id=AAMkADNjOGY4NWE5LTIzN2EtNGQyNi04MjMzLWRlMmI1M2JkYjNiNwBGAAAAAADigjuDNM%2BQQK8tkAEMmEKOBwCWXMTqyA9LT79cYUscbFRqAAAAAFVsAABrJ9foK0suQKkGsTjIex6gAAMqqZIjAAABEgAQAFeuNL01vm5IumrEwfc6wVY%3D&amp;thumbnailType=2&amp;X-OWA-CANARY=8qxRQnjpz0GzrTYQN1LCZZBwxWlb9NMY7nZYNyyYQ0F6kgP9Zgs57vf5_AdhE_X5p9SmtznUVi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07435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295400"/>
            <a:ext cx="3340845" cy="1600200"/>
          </a:xfrm>
        </p:spPr>
        <p:txBody>
          <a:bodyPr/>
          <a:lstStyle/>
          <a:p>
            <a:r>
              <a:rPr lang="en-CA" sz="4400" dirty="0"/>
              <a:t>Phoneme Isolation</a:t>
            </a:r>
            <a:r>
              <a:rPr lang="en-CA" dirty="0"/>
              <a:t>	</a:t>
            </a:r>
          </a:p>
        </p:txBody>
      </p:sp>
      <p:sp>
        <p:nvSpPr>
          <p:cNvPr id="4" name="Text Placeholder 3"/>
          <p:cNvSpPr>
            <a:spLocks noGrp="1"/>
          </p:cNvSpPr>
          <p:nvPr>
            <p:ph type="body" sz="half" idx="2"/>
          </p:nvPr>
        </p:nvSpPr>
        <p:spPr>
          <a:xfrm>
            <a:off x="647701" y="3129280"/>
            <a:ext cx="3848098" cy="2895599"/>
          </a:xfrm>
        </p:spPr>
        <p:txBody>
          <a:bodyPr/>
          <a:lstStyle/>
          <a:p>
            <a:r>
              <a:rPr lang="en-CA" sz="2400" dirty="0">
                <a:solidFill>
                  <a:schemeClr val="bg1"/>
                </a:solidFill>
              </a:rPr>
              <a:t>Doggie, Where’s </a:t>
            </a:r>
          </a:p>
          <a:p>
            <a:r>
              <a:rPr lang="en-CA" sz="2400" dirty="0">
                <a:solidFill>
                  <a:schemeClr val="bg1"/>
                </a:solidFill>
              </a:rPr>
              <a:t>My Bone?</a:t>
            </a:r>
          </a:p>
          <a:p>
            <a:r>
              <a:rPr lang="en-CA" dirty="0">
                <a:solidFill>
                  <a:schemeClr val="bg1"/>
                </a:solidFill>
              </a:rPr>
              <a:t>(</a:t>
            </a:r>
            <a:r>
              <a:rPr lang="en-CA" sz="1800" dirty="0">
                <a:solidFill>
                  <a:schemeClr val="bg1"/>
                </a:solidFill>
              </a:rPr>
              <a:t>Make, Take &amp; Teach)</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00963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167" y="973668"/>
            <a:ext cx="9102003" cy="706964"/>
          </a:xfrm>
        </p:spPr>
        <p:txBody>
          <a:bodyPr/>
          <a:lstStyle/>
          <a:p>
            <a:pPr algn="ctr"/>
            <a:r>
              <a:rPr lang="en-US" dirty="0"/>
              <a:t>BIG IDEA #1: Phonological Awareness Activities</a:t>
            </a:r>
          </a:p>
        </p:txBody>
      </p:sp>
      <p:sp>
        <p:nvSpPr>
          <p:cNvPr id="3" name="Content Placeholder 2"/>
          <p:cNvSpPr>
            <a:spLocks noGrp="1"/>
          </p:cNvSpPr>
          <p:nvPr>
            <p:ph idx="1"/>
          </p:nvPr>
        </p:nvSpPr>
        <p:spPr>
          <a:xfrm>
            <a:off x="1154954" y="2169994"/>
            <a:ext cx="10717006" cy="4520365"/>
          </a:xfrm>
        </p:spPr>
        <p:txBody>
          <a:bodyPr>
            <a:normAutofit fontScale="32500" lnSpcReduction="20000"/>
          </a:bodyPr>
          <a:lstStyle/>
          <a:p>
            <a:endParaRPr lang="en-US" sz="4800" dirty="0"/>
          </a:p>
          <a:p>
            <a:pPr marL="0" indent="0">
              <a:buNone/>
            </a:pPr>
            <a:endParaRPr lang="en-US" sz="4800" dirty="0"/>
          </a:p>
          <a:p>
            <a:pPr marL="0" indent="0">
              <a:buNone/>
            </a:pPr>
            <a:r>
              <a:rPr lang="en-US" sz="8000" dirty="0"/>
              <a:t>Phoneme Blending</a:t>
            </a:r>
          </a:p>
          <a:p>
            <a:pPr lvl="1"/>
            <a:r>
              <a:rPr lang="en-US" sz="8000" dirty="0"/>
              <a:t>Bubble Gum words (page 31 top – Phonemic Awareness)</a:t>
            </a:r>
          </a:p>
          <a:p>
            <a:pPr marL="0" indent="0">
              <a:buNone/>
            </a:pPr>
            <a:endParaRPr lang="en-US" sz="4800" dirty="0"/>
          </a:p>
          <a:p>
            <a:pPr marL="0" indent="0">
              <a:buNone/>
            </a:pPr>
            <a:r>
              <a:rPr lang="en-US" sz="8000" dirty="0"/>
              <a:t>Segmenting</a:t>
            </a:r>
          </a:p>
          <a:p>
            <a:pPr lvl="1"/>
            <a:r>
              <a:rPr lang="en-US" sz="8000" dirty="0"/>
              <a:t>Squaring Up (Make, Take &amp; Teach)- video example </a:t>
            </a:r>
          </a:p>
          <a:p>
            <a:pPr marL="457200" lvl="1" indent="0">
              <a:buNone/>
            </a:pPr>
            <a:endParaRPr lang="en-US" sz="8000" dirty="0"/>
          </a:p>
          <a:p>
            <a:pPr marL="457200" lvl="1" indent="0">
              <a:buNone/>
            </a:pPr>
            <a:endParaRPr lang="en-US" sz="4800" dirty="0"/>
          </a:p>
          <a:p>
            <a:pPr marL="0" indent="0">
              <a:buNone/>
            </a:pPr>
            <a:endParaRPr lang="en-US" dirty="0"/>
          </a:p>
          <a:p>
            <a:pPr marL="0" indent="0">
              <a:buNone/>
            </a:pPr>
            <a:r>
              <a:rPr lang="en-US" dirty="0"/>
              <a:t>	</a:t>
            </a:r>
          </a:p>
        </p:txBody>
      </p:sp>
      <p:sp>
        <p:nvSpPr>
          <p:cNvPr id="5" name="AutoShape 2" descr="https://outlook.office365.com/owa/service.svc/s/GetAttachmentThumbnail?id=AAMkADNjOGY4NWE5LTIzN2EtNGQyNi04MjMzLWRlMmI1M2JkYjNiNwBGAAAAAADigjuDNM%2BQQK8tkAEMmEKOBwCWXMTqyA9LT79cYUscbFRqAAAAAFVsAABrJ9foK0suQKkGsTjIex6gAAMqqZIjAAABEgAQAFeuNL01vm5IumrEwfc6wVY%3D&amp;thumbnailType=2&amp;X-OWA-CANARY=8qxRQnjpz0GzrTYQN1LCZZBwxWlb9NMY7nZYNyyYQ0F6kgP9Zgs57vf5_AdhE_X5p9SmtznUViU."/>
          <p:cNvSpPr>
            <a:spLocks noChangeAspect="1" noChangeArrowheads="1"/>
          </p:cNvSpPr>
          <p:nvPr/>
        </p:nvSpPr>
        <p:spPr bwMode="auto">
          <a:xfrm>
            <a:off x="1520736" y="2956982"/>
            <a:ext cx="2845202" cy="28452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https://outlook.office365.com/owa/service.svc/s/GetAttachmentThumbnail?id=AAMkADNjOGY4NWE5LTIzN2EtNGQyNi04MjMzLWRlMmI1M2JkYjNiNwBGAAAAAADigjuDNM%2BQQK8tkAEMmEKOBwCWXMTqyA9LT79cYUscbFRqAAAAAFVsAABrJ9foK0suQKkGsTjIex6gAAMqqZIjAAABEgAQAFeuNL01vm5IumrEwfc6wVY%3D&amp;thumbnailType=2&amp;X-OWA-CANARY=8qxRQnjpz0GzrTYQN1LCZZBwxWlb9NMY7nZYNyyYQ0F6kgP9Zgs57vf5_AdhE_X5p9SmtznUViU."/>
          <p:cNvSpPr>
            <a:spLocks noChangeAspect="1" noChangeArrowheads="1"/>
          </p:cNvSpPr>
          <p:nvPr/>
        </p:nvSpPr>
        <p:spPr bwMode="auto">
          <a:xfrm>
            <a:off x="1750409" y="2887646"/>
            <a:ext cx="3452656" cy="345266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https://outlook.office365.com/owa/service.svc/s/GetAttachmentThumbnail?id=AAMkADNjOGY4NWE5LTIzN2EtNGQyNi04MjMzLWRlMmI1M2JkYjNiNwBGAAAAAADigjuDNM%2BQQK8tkAEMmEKOBwCWXMTqyA9LT79cYUscbFRqAAAAAFVsAABrJ9foK0suQKkGsTjIex6gAAMqqZIjAAABEgAQAFeuNL01vm5IumrEwfc6wVY%3D&amp;thumbnailType=2&amp;X-OWA-CANARY=8qxRQnjpz0GzrTYQN1LCZZBwxWlb9NMY7nZYNyyYQ0F6kgP9Zgs57vf5_AdhE_X5p9SmtznUVi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81004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430" y="774915"/>
            <a:ext cx="3921070" cy="1671234"/>
          </a:xfrm>
        </p:spPr>
        <p:txBody>
          <a:bodyPr/>
          <a:lstStyle/>
          <a:p>
            <a:r>
              <a:rPr lang="en-CA" sz="4400" b="1" dirty="0"/>
              <a:t>Phoneme Segmenting </a:t>
            </a:r>
          </a:p>
        </p:txBody>
      </p:sp>
      <p:sp>
        <p:nvSpPr>
          <p:cNvPr id="4" name="Text Placeholder 3"/>
          <p:cNvSpPr>
            <a:spLocks noGrp="1"/>
          </p:cNvSpPr>
          <p:nvPr>
            <p:ph type="body" sz="half" idx="2"/>
          </p:nvPr>
        </p:nvSpPr>
        <p:spPr>
          <a:xfrm>
            <a:off x="635431" y="3129280"/>
            <a:ext cx="3921069" cy="2895599"/>
          </a:xfrm>
        </p:spPr>
        <p:txBody>
          <a:bodyPr>
            <a:noAutofit/>
          </a:bodyPr>
          <a:lstStyle/>
          <a:p>
            <a:r>
              <a:rPr lang="en-CA" sz="2400" dirty="0">
                <a:solidFill>
                  <a:schemeClr val="bg1"/>
                </a:solidFill>
              </a:rPr>
              <a:t>SQUARING UP</a:t>
            </a:r>
          </a:p>
          <a:p>
            <a:r>
              <a:rPr lang="en-CA" sz="2400" dirty="0">
                <a:solidFill>
                  <a:schemeClr val="bg1"/>
                </a:solidFill>
              </a:rPr>
              <a:t>(</a:t>
            </a:r>
            <a:r>
              <a:rPr lang="en-CA" sz="2400" dirty="0" err="1">
                <a:solidFill>
                  <a:schemeClr val="bg1"/>
                </a:solidFill>
              </a:rPr>
              <a:t>Make,Take&amp;Teach</a:t>
            </a:r>
            <a:r>
              <a:rPr lang="en-CA" sz="2400" dirty="0">
                <a:solidFill>
                  <a:schemeClr val="bg1"/>
                </a:solidFill>
              </a:rPr>
              <a:t>)</a:t>
            </a:r>
          </a:p>
          <a:p>
            <a:endParaRPr lang="en-CA" sz="2400" dirty="0">
              <a:solidFill>
                <a:schemeClr val="bg1"/>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70986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BIG IDEA #1: Phonological Awareness</a:t>
            </a:r>
          </a:p>
        </p:txBody>
      </p:sp>
      <p:sp>
        <p:nvSpPr>
          <p:cNvPr id="4" name="Content Placeholder 2"/>
          <p:cNvSpPr>
            <a:spLocks noGrp="1"/>
          </p:cNvSpPr>
          <p:nvPr>
            <p:ph idx="1"/>
          </p:nvPr>
        </p:nvSpPr>
        <p:spPr>
          <a:xfrm>
            <a:off x="198120" y="2603499"/>
            <a:ext cx="11993880" cy="3874573"/>
          </a:xfrm>
        </p:spPr>
        <p:txBody>
          <a:bodyPr>
            <a:normAutofit/>
          </a:bodyPr>
          <a:lstStyle/>
          <a:p>
            <a:r>
              <a:rPr lang="en-US" sz="2800" dirty="0"/>
              <a:t>Phonological awareness is ORALLY processing the sounds and sound patterns in language.  </a:t>
            </a:r>
          </a:p>
          <a:p>
            <a:r>
              <a:rPr lang="en-US" sz="2800" dirty="0"/>
              <a:t>It is an essential precursor to phonic knowledge (PRINT).</a:t>
            </a:r>
          </a:p>
          <a:p>
            <a:r>
              <a:rPr lang="en-US" sz="2800" dirty="0"/>
              <a:t>Sound/letter relationships are meaningless if you are unable to process those sounds in language (i.e., Jolly Phonics without phonological awareness skills).</a:t>
            </a:r>
          </a:p>
          <a:p>
            <a:pPr marL="0" indent="0">
              <a:buNone/>
            </a:pPr>
            <a:endParaRPr lang="en-US" i="1" dirty="0"/>
          </a:p>
          <a:p>
            <a:pPr marL="0" indent="0">
              <a:buNone/>
            </a:pPr>
            <a:endParaRPr lang="en-US" i="1" dirty="0"/>
          </a:p>
          <a:p>
            <a:endParaRPr lang="en-US" i="1" dirty="0"/>
          </a:p>
        </p:txBody>
      </p:sp>
    </p:spTree>
    <p:extLst>
      <p:ext uri="{BB962C8B-B14F-4D97-AF65-F5344CB8AC3E}">
        <p14:creationId xmlns:p14="http://schemas.microsoft.com/office/powerpoint/2010/main" val="341376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807" y="913511"/>
            <a:ext cx="8761413" cy="706964"/>
          </a:xfrm>
        </p:spPr>
        <p:txBody>
          <a:bodyPr/>
          <a:lstStyle/>
          <a:p>
            <a:r>
              <a:rPr lang="en-US"/>
              <a:t>BIG IDEA #2: PHONICS</a:t>
            </a:r>
          </a:p>
        </p:txBody>
      </p:sp>
      <p:sp>
        <p:nvSpPr>
          <p:cNvPr id="3" name="Content Placeholder 2"/>
          <p:cNvSpPr>
            <a:spLocks noGrp="1"/>
          </p:cNvSpPr>
          <p:nvPr>
            <p:ph idx="1"/>
          </p:nvPr>
        </p:nvSpPr>
        <p:spPr/>
        <p:txBody>
          <a:bodyPr/>
          <a:lstStyle/>
          <a:p>
            <a:endParaRPr lang="en-US"/>
          </a:p>
          <a:p>
            <a:endParaRPr lang="en-US"/>
          </a:p>
          <a:p>
            <a:endParaRPr lang="en-US"/>
          </a:p>
        </p:txBody>
      </p:sp>
      <p:sp>
        <p:nvSpPr>
          <p:cNvPr id="4" name="Text Placeholder 3"/>
          <p:cNvSpPr>
            <a:spLocks noGrp="1"/>
          </p:cNvSpPr>
          <p:nvPr>
            <p:ph type="body" sz="half" idx="4294967295"/>
          </p:nvPr>
        </p:nvSpPr>
        <p:spPr>
          <a:xfrm>
            <a:off x="502276" y="2485623"/>
            <a:ext cx="11689724" cy="3425780"/>
          </a:xfrm>
        </p:spPr>
        <p:txBody>
          <a:bodyPr>
            <a:noAutofit/>
          </a:bodyPr>
          <a:lstStyle/>
          <a:p>
            <a:pPr marL="0" indent="0">
              <a:buNone/>
            </a:pPr>
            <a:r>
              <a:rPr lang="en-US" sz="4800" b="1"/>
              <a:t>PHONICS = ALPHABETIC PRINCIPLE</a:t>
            </a:r>
          </a:p>
          <a:p>
            <a:pPr marL="0" indent="0">
              <a:buNone/>
            </a:pPr>
            <a:endParaRPr lang="en-US" sz="4800" b="1"/>
          </a:p>
        </p:txBody>
      </p:sp>
      <p:sp>
        <p:nvSpPr>
          <p:cNvPr id="5" name="Rectangle 4"/>
          <p:cNvSpPr/>
          <p:nvPr/>
        </p:nvSpPr>
        <p:spPr>
          <a:xfrm>
            <a:off x="2939716" y="3988484"/>
            <a:ext cx="6096000" cy="646331"/>
          </a:xfrm>
          <a:prstGeom prst="rect">
            <a:avLst/>
          </a:prstGeom>
        </p:spPr>
        <p:txBody>
          <a:bodyPr>
            <a:spAutoFit/>
          </a:bodyPr>
          <a:lstStyle/>
          <a:p>
            <a:r>
              <a:rPr lang="en-US">
                <a:hlinkClick r:id="rId2"/>
              </a:rPr>
              <a:t>Letter Factory = Letter-Sound Correspondence (video)</a:t>
            </a:r>
            <a:endParaRPr lang="en-US"/>
          </a:p>
        </p:txBody>
      </p:sp>
    </p:spTree>
    <p:extLst>
      <p:ext uri="{BB962C8B-B14F-4D97-AF65-F5344CB8AC3E}">
        <p14:creationId xmlns:p14="http://schemas.microsoft.com/office/powerpoint/2010/main" val="4144809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BIG IDEA #2: Phonics</a:t>
            </a:r>
          </a:p>
        </p:txBody>
      </p:sp>
      <p:sp>
        <p:nvSpPr>
          <p:cNvPr id="3" name="Content Placeholder 2"/>
          <p:cNvSpPr>
            <a:spLocks noGrp="1"/>
          </p:cNvSpPr>
          <p:nvPr>
            <p:ph idx="1"/>
          </p:nvPr>
        </p:nvSpPr>
        <p:spPr/>
        <p:txBody>
          <a:bodyPr/>
          <a:lstStyle/>
          <a:p>
            <a:endParaRPr lang="en-US"/>
          </a:p>
          <a:p>
            <a:endParaRPr lang="en-US"/>
          </a:p>
          <a:p>
            <a:endParaRPr lang="en-US"/>
          </a:p>
        </p:txBody>
      </p:sp>
      <p:sp>
        <p:nvSpPr>
          <p:cNvPr id="4" name="Text Placeholder 3"/>
          <p:cNvSpPr>
            <a:spLocks noGrp="1"/>
          </p:cNvSpPr>
          <p:nvPr>
            <p:ph type="body" sz="half" idx="4294967295"/>
          </p:nvPr>
        </p:nvSpPr>
        <p:spPr>
          <a:xfrm>
            <a:off x="502276" y="2485623"/>
            <a:ext cx="11689724" cy="3425780"/>
          </a:xfrm>
        </p:spPr>
        <p:txBody>
          <a:bodyPr>
            <a:normAutofit fontScale="92500" lnSpcReduction="10000"/>
          </a:bodyPr>
          <a:lstStyle/>
          <a:p>
            <a:pPr marL="0" indent="0">
              <a:buNone/>
            </a:pPr>
            <a:r>
              <a:rPr lang="en-US" sz="3600" dirty="0"/>
              <a:t>Alphabetic principle requires 2 essential skills:</a:t>
            </a:r>
          </a:p>
          <a:p>
            <a:pPr marL="0" indent="0">
              <a:buNone/>
            </a:pPr>
            <a:endParaRPr lang="en-US" sz="3600" dirty="0"/>
          </a:p>
          <a:p>
            <a:r>
              <a:rPr lang="en-US" sz="3600" b="1" dirty="0"/>
              <a:t>Sound-Letter Correspondence: </a:t>
            </a:r>
            <a:r>
              <a:rPr lang="en-US" sz="3600" dirty="0"/>
              <a:t> The ‘S’ says /</a:t>
            </a:r>
            <a:r>
              <a:rPr lang="en-US" sz="3600" dirty="0" err="1"/>
              <a:t>ssssss</a:t>
            </a:r>
            <a:r>
              <a:rPr lang="en-US" sz="3600" dirty="0"/>
              <a:t>/</a:t>
            </a:r>
          </a:p>
          <a:p>
            <a:r>
              <a:rPr lang="en-US" sz="3600" b="1" dirty="0"/>
              <a:t>Word Reading: </a:t>
            </a:r>
            <a:r>
              <a:rPr lang="en-US" sz="3600" dirty="0"/>
              <a:t>sound out/decode words </a:t>
            </a:r>
          </a:p>
          <a:p>
            <a:pPr marL="0" indent="0">
              <a:buNone/>
            </a:pPr>
            <a:r>
              <a:rPr lang="en-US" sz="3600" dirty="0"/>
              <a:t>  (e.g. /</a:t>
            </a:r>
            <a:r>
              <a:rPr lang="en-US" sz="3600" dirty="0" err="1"/>
              <a:t>ssss</a:t>
            </a:r>
            <a:r>
              <a:rPr lang="en-US" sz="3600" dirty="0"/>
              <a:t>-</a:t>
            </a:r>
            <a:r>
              <a:rPr lang="en-US" sz="3600" dirty="0" err="1"/>
              <a:t>aaa</a:t>
            </a:r>
            <a:r>
              <a:rPr lang="en-US" sz="3600" dirty="0"/>
              <a:t>-t/= sat)</a:t>
            </a:r>
            <a:endParaRPr lang="en-US" sz="2600" dirty="0"/>
          </a:p>
          <a:p>
            <a:pPr>
              <a:buFont typeface="Courier New" panose="02070309020205020404" pitchFamily="49" charset="0"/>
              <a:buChar char="o"/>
            </a:pPr>
            <a:r>
              <a:rPr lang="en-US" sz="2600" dirty="0"/>
              <a:t>PA skill (ORAL blending) required to blend sounds in PRINT</a:t>
            </a:r>
          </a:p>
          <a:p>
            <a:endParaRPr lang="en-US" dirty="0"/>
          </a:p>
        </p:txBody>
      </p:sp>
    </p:spTree>
    <p:extLst>
      <p:ext uri="{BB962C8B-B14F-4D97-AF65-F5344CB8AC3E}">
        <p14:creationId xmlns:p14="http://schemas.microsoft.com/office/powerpoint/2010/main" val="3318043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232" y="2382253"/>
            <a:ext cx="10924673" cy="4338587"/>
          </a:xfrm>
        </p:spPr>
        <p:txBody>
          <a:bodyPr>
            <a:normAutofit fontScale="92500" lnSpcReduction="10000"/>
          </a:bodyPr>
          <a:lstStyle/>
          <a:p>
            <a:pPr marL="0" indent="0">
              <a:buNone/>
            </a:pPr>
            <a:r>
              <a:rPr lang="en-US" sz="3200" b="1" dirty="0"/>
              <a:t>VC Words - at, up</a:t>
            </a:r>
          </a:p>
          <a:p>
            <a:pPr marL="0" indent="0">
              <a:buNone/>
            </a:pPr>
            <a:r>
              <a:rPr lang="en-US" sz="3200" b="1" dirty="0">
                <a:sym typeface="Wingdings" panose="05000000000000000000" pitchFamily="2" charset="2"/>
              </a:rPr>
              <a:t>CVC Words -sat, cup</a:t>
            </a:r>
          </a:p>
          <a:p>
            <a:pPr marL="0" indent="0">
              <a:buNone/>
            </a:pPr>
            <a:r>
              <a:rPr lang="en-US" sz="3200" b="1" dirty="0">
                <a:sym typeface="Wingdings" panose="05000000000000000000" pitchFamily="2" charset="2"/>
              </a:rPr>
              <a:t>CCVC Words (blends) – stop, flip</a:t>
            </a:r>
          </a:p>
          <a:p>
            <a:pPr marL="0" indent="0">
              <a:buNone/>
            </a:pPr>
            <a:r>
              <a:rPr lang="en-US" sz="3200" b="1" dirty="0">
                <a:sym typeface="Wingdings" panose="05000000000000000000" pitchFamily="2" charset="2"/>
              </a:rPr>
              <a:t>Consonant Digraphs- </a:t>
            </a:r>
            <a:r>
              <a:rPr lang="en-US" sz="3200" b="1" u="sng" dirty="0">
                <a:sym typeface="Wingdings" panose="05000000000000000000" pitchFamily="2" charset="2"/>
              </a:rPr>
              <a:t>th</a:t>
            </a:r>
            <a:r>
              <a:rPr lang="en-US" sz="3200" b="1" dirty="0">
                <a:sym typeface="Wingdings" panose="05000000000000000000" pitchFamily="2" charset="2"/>
              </a:rPr>
              <a:t>in, wa</a:t>
            </a:r>
            <a:r>
              <a:rPr lang="en-US" sz="3200" b="1" u="sng" dirty="0">
                <a:sym typeface="Wingdings" panose="05000000000000000000" pitchFamily="2" charset="2"/>
              </a:rPr>
              <a:t>sh</a:t>
            </a:r>
            <a:r>
              <a:rPr lang="en-US" sz="3200" b="1" dirty="0">
                <a:sym typeface="Wingdings" panose="05000000000000000000" pitchFamily="2" charset="2"/>
              </a:rPr>
              <a:t>, </a:t>
            </a:r>
            <a:r>
              <a:rPr lang="en-US" sz="3200" b="1" u="sng" dirty="0">
                <a:sym typeface="Wingdings" panose="05000000000000000000" pitchFamily="2" charset="2"/>
              </a:rPr>
              <a:t>ch</a:t>
            </a:r>
            <a:r>
              <a:rPr lang="en-US" sz="3200" b="1" dirty="0">
                <a:sym typeface="Wingdings" panose="05000000000000000000" pitchFamily="2" charset="2"/>
              </a:rPr>
              <a:t>ip</a:t>
            </a:r>
            <a:endParaRPr lang="en-US" sz="3200" b="1" dirty="0"/>
          </a:p>
          <a:p>
            <a:pPr marL="0" indent="0">
              <a:buNone/>
            </a:pPr>
            <a:r>
              <a:rPr lang="en-US" sz="3200" b="1" dirty="0" err="1">
                <a:sym typeface="Wingdings" panose="05000000000000000000" pitchFamily="2" charset="2"/>
              </a:rPr>
              <a:t>CVCe</a:t>
            </a:r>
            <a:r>
              <a:rPr lang="en-US" sz="3200" b="1" dirty="0">
                <a:sym typeface="Wingdings" panose="05000000000000000000" pitchFamily="2" charset="2"/>
              </a:rPr>
              <a:t> Words (silent e)- kite, make</a:t>
            </a:r>
          </a:p>
          <a:p>
            <a:pPr marL="0" indent="0">
              <a:buNone/>
            </a:pPr>
            <a:r>
              <a:rPr lang="en-US" sz="3200" b="1" dirty="0">
                <a:sym typeface="Wingdings" panose="05000000000000000000" pitchFamily="2" charset="2"/>
              </a:rPr>
              <a:t>Vowel Digraphs (2 vowels go walking) – b</a:t>
            </a:r>
            <a:r>
              <a:rPr lang="en-US" sz="3200" b="1" u="sng" dirty="0">
                <a:sym typeface="Wingdings" panose="05000000000000000000" pitchFamily="2" charset="2"/>
              </a:rPr>
              <a:t>ai</a:t>
            </a:r>
            <a:r>
              <a:rPr lang="en-US" sz="3200" b="1" dirty="0">
                <a:sym typeface="Wingdings" panose="05000000000000000000" pitchFamily="2" charset="2"/>
              </a:rPr>
              <a:t>t, t</a:t>
            </a:r>
            <a:r>
              <a:rPr lang="en-US" sz="3200" b="1" u="sng" dirty="0">
                <a:sym typeface="Wingdings" panose="05000000000000000000" pitchFamily="2" charset="2"/>
              </a:rPr>
              <a:t>oe</a:t>
            </a:r>
            <a:r>
              <a:rPr lang="en-US" sz="3200" b="1" dirty="0">
                <a:sym typeface="Wingdings" panose="05000000000000000000" pitchFamily="2" charset="2"/>
              </a:rPr>
              <a:t>, m</a:t>
            </a:r>
            <a:r>
              <a:rPr lang="en-US" sz="3200" b="1" u="sng" dirty="0">
                <a:sym typeface="Wingdings" panose="05000000000000000000" pitchFamily="2" charset="2"/>
              </a:rPr>
              <a:t>ea</a:t>
            </a:r>
            <a:r>
              <a:rPr lang="en-US" sz="3200" b="1" dirty="0">
                <a:sym typeface="Wingdings" panose="05000000000000000000" pitchFamily="2" charset="2"/>
              </a:rPr>
              <a:t>t</a:t>
            </a:r>
          </a:p>
          <a:p>
            <a:pPr marL="0" indent="0">
              <a:buNone/>
            </a:pPr>
            <a:r>
              <a:rPr lang="en-US" sz="3200" b="1" dirty="0">
                <a:sym typeface="Wingdings" panose="05000000000000000000" pitchFamily="2" charset="2"/>
              </a:rPr>
              <a:t>Diphthongs – b</a:t>
            </a:r>
            <a:r>
              <a:rPr lang="en-US" sz="3200" b="1" u="sng" dirty="0">
                <a:sym typeface="Wingdings" panose="05000000000000000000" pitchFamily="2" charset="2"/>
              </a:rPr>
              <a:t>oy</a:t>
            </a:r>
            <a:r>
              <a:rPr lang="en-US" sz="3200" b="1" dirty="0">
                <a:sym typeface="Wingdings" panose="05000000000000000000" pitchFamily="2" charset="2"/>
              </a:rPr>
              <a:t>, m</a:t>
            </a:r>
            <a:r>
              <a:rPr lang="en-US" sz="3200" b="1" u="sng" dirty="0">
                <a:sym typeface="Wingdings" panose="05000000000000000000" pitchFamily="2" charset="2"/>
              </a:rPr>
              <a:t>ou</a:t>
            </a:r>
            <a:r>
              <a:rPr lang="en-US" sz="3200" b="1" dirty="0">
                <a:sym typeface="Wingdings" panose="05000000000000000000" pitchFamily="2" charset="2"/>
              </a:rPr>
              <a:t>se, c</a:t>
            </a:r>
            <a:r>
              <a:rPr lang="en-US" sz="3200" b="1" u="sng" dirty="0">
                <a:sym typeface="Wingdings" panose="05000000000000000000" pitchFamily="2" charset="2"/>
              </a:rPr>
              <a:t>oi</a:t>
            </a:r>
            <a:r>
              <a:rPr lang="en-US" sz="3200" b="1" dirty="0">
                <a:sym typeface="Wingdings" panose="05000000000000000000" pitchFamily="2" charset="2"/>
              </a:rPr>
              <a:t>n</a:t>
            </a:r>
          </a:p>
          <a:p>
            <a:pPr marL="0" indent="0">
              <a:buNone/>
            </a:pPr>
            <a:r>
              <a:rPr lang="en-US" sz="3200" b="1" dirty="0">
                <a:sym typeface="Wingdings" panose="05000000000000000000" pitchFamily="2" charset="2"/>
              </a:rPr>
              <a:t>R-Controlled Vowels- f</a:t>
            </a:r>
            <a:r>
              <a:rPr lang="en-US" sz="3200" b="1" u="sng" dirty="0">
                <a:sym typeface="Wingdings" panose="05000000000000000000" pitchFamily="2" charset="2"/>
              </a:rPr>
              <a:t>or</a:t>
            </a:r>
            <a:r>
              <a:rPr lang="en-US" sz="3200" b="1" dirty="0">
                <a:sym typeface="Wingdings" panose="05000000000000000000" pitchFamily="2" charset="2"/>
              </a:rPr>
              <a:t>est, teach</a:t>
            </a:r>
            <a:r>
              <a:rPr lang="en-US" sz="3200" b="1" u="sng" dirty="0">
                <a:sym typeface="Wingdings" panose="05000000000000000000" pitchFamily="2" charset="2"/>
              </a:rPr>
              <a:t>er</a:t>
            </a:r>
            <a:r>
              <a:rPr lang="en-US" sz="3200" b="1" dirty="0">
                <a:sym typeface="Wingdings" panose="05000000000000000000" pitchFamily="2" charset="2"/>
              </a:rPr>
              <a:t>, p</a:t>
            </a:r>
            <a:r>
              <a:rPr lang="en-US" sz="3200" b="1" u="sng" dirty="0">
                <a:sym typeface="Wingdings" panose="05000000000000000000" pitchFamily="2" charset="2"/>
              </a:rPr>
              <a:t>ur</a:t>
            </a:r>
            <a:r>
              <a:rPr lang="en-US" sz="3200" b="1" dirty="0">
                <a:sym typeface="Wingdings" panose="05000000000000000000" pitchFamily="2" charset="2"/>
              </a:rPr>
              <a:t>se</a:t>
            </a:r>
          </a:p>
          <a:p>
            <a:pPr marL="0" indent="0">
              <a:buNone/>
            </a:pPr>
            <a:endParaRPr lang="en-US" b="1" dirty="0"/>
          </a:p>
        </p:txBody>
      </p:sp>
      <p:sp>
        <p:nvSpPr>
          <p:cNvPr id="4" name="Title 1"/>
          <p:cNvSpPr>
            <a:spLocks noGrp="1"/>
          </p:cNvSpPr>
          <p:nvPr>
            <p:ph type="title"/>
          </p:nvPr>
        </p:nvSpPr>
        <p:spPr/>
        <p:txBody>
          <a:bodyPr/>
          <a:lstStyle/>
          <a:p>
            <a:r>
              <a:rPr lang="en-US" sz="5400" b="1" dirty="0"/>
              <a:t>Decoding Hierarchy </a:t>
            </a:r>
            <a:br>
              <a:rPr lang="en-US" b="1" dirty="0"/>
            </a:br>
            <a:endParaRPr lang="en-US" dirty="0"/>
          </a:p>
        </p:txBody>
      </p:sp>
      <p:sp>
        <p:nvSpPr>
          <p:cNvPr id="2" name="Down Arrow 1"/>
          <p:cNvSpPr/>
          <p:nvPr/>
        </p:nvSpPr>
        <p:spPr>
          <a:xfrm>
            <a:off x="10767060" y="2522401"/>
            <a:ext cx="690673" cy="36561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149840" y="2156641"/>
            <a:ext cx="2240280" cy="365760"/>
          </a:xfrm>
          <a:prstGeom prst="rect">
            <a:avLst/>
          </a:prstGeom>
          <a:noFill/>
        </p:spPr>
        <p:txBody>
          <a:bodyPr wrap="square" rtlCol="0">
            <a:spAutoFit/>
          </a:bodyPr>
          <a:lstStyle/>
          <a:p>
            <a:r>
              <a:rPr lang="en-US" dirty="0"/>
              <a:t>Least Difficult</a:t>
            </a:r>
          </a:p>
        </p:txBody>
      </p:sp>
      <p:sp>
        <p:nvSpPr>
          <p:cNvPr id="6" name="TextBox 5"/>
          <p:cNvSpPr txBox="1"/>
          <p:nvPr/>
        </p:nvSpPr>
        <p:spPr>
          <a:xfrm>
            <a:off x="10273765" y="6178535"/>
            <a:ext cx="2240280" cy="365760"/>
          </a:xfrm>
          <a:prstGeom prst="rect">
            <a:avLst/>
          </a:prstGeom>
          <a:noFill/>
        </p:spPr>
        <p:txBody>
          <a:bodyPr wrap="square" rtlCol="0">
            <a:spAutoFit/>
          </a:bodyPr>
          <a:lstStyle/>
          <a:p>
            <a:r>
              <a:rPr lang="en-US" dirty="0"/>
              <a:t>Most Difficult</a:t>
            </a:r>
          </a:p>
        </p:txBody>
      </p:sp>
    </p:spTree>
    <p:extLst>
      <p:ext uri="{BB962C8B-B14F-4D97-AF65-F5344CB8AC3E}">
        <p14:creationId xmlns:p14="http://schemas.microsoft.com/office/powerpoint/2010/main" val="742270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761413" cy="1108520"/>
          </a:xfrm>
        </p:spPr>
        <p:txBody>
          <a:bodyPr/>
          <a:lstStyle/>
          <a:p>
            <a:pPr algn="ctr"/>
            <a:r>
              <a:rPr lang="en-US" dirty="0"/>
              <a:t>BIG IDEA #2: Phonics</a:t>
            </a:r>
            <a:br>
              <a:rPr lang="en-US" dirty="0"/>
            </a:br>
            <a:r>
              <a:rPr lang="en-US" dirty="0"/>
              <a:t>Successive Blending Strategy</a:t>
            </a:r>
          </a:p>
        </p:txBody>
      </p:sp>
      <p:pic>
        <p:nvPicPr>
          <p:cNvPr id="4" name="Content Placeholder 3" descr="SuccBlending.001"/>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5547" y="2726563"/>
            <a:ext cx="4286250" cy="3095625"/>
          </a:xfrm>
          <a:prstGeom prst="rect">
            <a:avLst/>
          </a:prstGeom>
          <a:noFill/>
          <a:ln>
            <a:noFill/>
          </a:ln>
        </p:spPr>
      </p:pic>
      <p:sp>
        <p:nvSpPr>
          <p:cNvPr id="5" name="Rectangle 4"/>
          <p:cNvSpPr/>
          <p:nvPr/>
        </p:nvSpPr>
        <p:spPr>
          <a:xfrm>
            <a:off x="5350526" y="2171800"/>
            <a:ext cx="6096000" cy="4839658"/>
          </a:xfrm>
          <a:prstGeom prst="rect">
            <a:avLst/>
          </a:prstGeom>
        </p:spPr>
        <p:txBody>
          <a:bodyPr>
            <a:spAutoFit/>
          </a:bodyPr>
          <a:lstStyle/>
          <a:p>
            <a:pPr>
              <a:lnSpc>
                <a:spcPct val="107000"/>
              </a:lnSpc>
              <a:spcAft>
                <a:spcPts val="2100"/>
              </a:spcAft>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3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8 step sequence for blending</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100"/>
              </a:spcAft>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Place the letter cards “s” “a” and “t” separated in a pocket chart or blending board</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1. Point to the “s” and say /s/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2. Point to the “a” and say /a/</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3. Physically slide the “a” over to the “s”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4. Slide finger along the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sa</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and say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sa</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6. Point to the “t” and say /t/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6. Move the “t” card next to the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sa</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to make the word “sat”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7. Slide finger under “sat” and say “sat” slowly</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8. Read the word naturally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154954" y="3291840"/>
            <a:ext cx="460486" cy="57912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rot="521376">
            <a:off x="1163564" y="2859314"/>
            <a:ext cx="673846" cy="1200329"/>
          </a:xfrm>
          <a:prstGeom prst="rect">
            <a:avLst/>
          </a:prstGeom>
          <a:noFill/>
        </p:spPr>
        <p:txBody>
          <a:bodyPr wrap="square" rtlCol="0">
            <a:spAutoFit/>
          </a:bodyPr>
          <a:lstStyle/>
          <a:p>
            <a:r>
              <a:rPr lang="en-US" sz="7200" dirty="0">
                <a:latin typeface="Calibri Light" panose="020F0302020204030204" pitchFamily="34" charset="0"/>
              </a:rPr>
              <a:t>s</a:t>
            </a:r>
          </a:p>
        </p:txBody>
      </p:sp>
    </p:spTree>
    <p:extLst>
      <p:ext uri="{BB962C8B-B14F-4D97-AF65-F5344CB8AC3E}">
        <p14:creationId xmlns:p14="http://schemas.microsoft.com/office/powerpoint/2010/main" val="3123560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b="1" dirty="0"/>
              <a:t>5 Big Ideas </a:t>
            </a:r>
            <a:r>
              <a:rPr lang="en-US" dirty="0"/>
              <a:t>in Beginning Reading</a:t>
            </a:r>
          </a:p>
        </p:txBody>
      </p:sp>
      <p:sp>
        <p:nvSpPr>
          <p:cNvPr id="3" name="Content Placeholder 2"/>
          <p:cNvSpPr>
            <a:spLocks noGrp="1"/>
          </p:cNvSpPr>
          <p:nvPr>
            <p:ph idx="1"/>
          </p:nvPr>
        </p:nvSpPr>
        <p:spPr>
          <a:xfrm>
            <a:off x="1154954" y="2603500"/>
            <a:ext cx="9135458" cy="3416300"/>
          </a:xfrm>
        </p:spPr>
        <p:txBody>
          <a:bodyPr>
            <a:normAutofit lnSpcReduction="10000"/>
          </a:bodyPr>
          <a:lstStyle/>
          <a:p>
            <a:pPr marL="0" indent="0">
              <a:buNone/>
            </a:pPr>
            <a:r>
              <a:rPr lang="en-US" sz="2400" b="1" dirty="0"/>
              <a:t>Where did the 5 Big Ideas in Beginning Reading come from?</a:t>
            </a:r>
          </a:p>
          <a:p>
            <a:pPr marL="0" indent="0">
              <a:buNone/>
            </a:pPr>
            <a:endParaRPr lang="en-US" sz="2400" b="1" dirty="0"/>
          </a:p>
          <a:p>
            <a:r>
              <a:rPr lang="en-US" sz="2400" dirty="0"/>
              <a:t>In 2000, the National Reading Panel was formed to review research on how children learn to read and determine which methods of teaching reading are most effective based on the research evidence.</a:t>
            </a:r>
          </a:p>
          <a:p>
            <a:pPr marL="0" indent="0">
              <a:buNone/>
            </a:pPr>
            <a:endParaRPr lang="en-US" sz="2400" b="1" dirty="0"/>
          </a:p>
          <a:p>
            <a:pPr marL="0" indent="0" algn="r">
              <a:buNone/>
            </a:pPr>
            <a:r>
              <a:rPr lang="en-US" sz="2400" b="1" dirty="0"/>
              <a:t>www.reading.uoregon.edu</a:t>
            </a:r>
          </a:p>
          <a:p>
            <a:endParaRPr lang="en-US" sz="2400" dirty="0"/>
          </a:p>
          <a:p>
            <a:pPr marL="0" indent="0">
              <a:buNone/>
            </a:pPr>
            <a:endParaRPr lang="en-US" dirty="0"/>
          </a:p>
        </p:txBody>
      </p:sp>
    </p:spTree>
    <p:extLst>
      <p:ext uri="{BB962C8B-B14F-4D97-AF65-F5344CB8AC3E}">
        <p14:creationId xmlns:p14="http://schemas.microsoft.com/office/powerpoint/2010/main" val="1204720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729828"/>
            <a:ext cx="10363200" cy="1108520"/>
          </a:xfrm>
        </p:spPr>
        <p:txBody>
          <a:bodyPr/>
          <a:lstStyle/>
          <a:p>
            <a:pPr algn="ctr"/>
            <a:r>
              <a:rPr lang="en-US" dirty="0"/>
              <a:t>SIGHT WORDS- The words we cannot decode</a:t>
            </a:r>
          </a:p>
        </p:txBody>
      </p:sp>
      <p:sp>
        <p:nvSpPr>
          <p:cNvPr id="3" name="Content Placeholder 2"/>
          <p:cNvSpPr>
            <a:spLocks noGrp="1"/>
          </p:cNvSpPr>
          <p:nvPr>
            <p:ph idx="1"/>
          </p:nvPr>
        </p:nvSpPr>
        <p:spPr>
          <a:xfrm>
            <a:off x="1154954" y="2603500"/>
            <a:ext cx="9909286" cy="3873500"/>
          </a:xfrm>
        </p:spPr>
        <p:txBody>
          <a:bodyPr>
            <a:normAutofit lnSpcReduction="10000"/>
          </a:bodyPr>
          <a:lstStyle/>
          <a:p>
            <a:pPr fontAlgn="base"/>
            <a:r>
              <a:rPr lang="en-US" sz="2400" b="1" dirty="0"/>
              <a:t>High Frequency Words</a:t>
            </a:r>
            <a:r>
              <a:rPr lang="en-US" sz="2400" dirty="0"/>
              <a:t> are those words that appear most often in written texts (constitute more than 50% of the words that early readers encounter)</a:t>
            </a:r>
          </a:p>
          <a:p>
            <a:pPr fontAlgn="base"/>
            <a:r>
              <a:rPr lang="en-US" sz="2400" dirty="0"/>
              <a:t>High Frequency Words are often difficult for children to master because many of them cannot be sounded out/decoded </a:t>
            </a:r>
          </a:p>
          <a:p>
            <a:pPr fontAlgn="base"/>
            <a:r>
              <a:rPr lang="en-US" sz="2400" dirty="0"/>
              <a:t>Examples: “the”, “said”, “for”, and “where”.</a:t>
            </a:r>
          </a:p>
          <a:p>
            <a:pPr fontAlgn="base"/>
            <a:r>
              <a:rPr lang="en-US" sz="2400" dirty="0"/>
              <a:t>Sight words are abstract, they do not trigger a concrete image (e.g. “were” vs. “cat”)</a:t>
            </a:r>
          </a:p>
          <a:p>
            <a:pPr fontAlgn="base"/>
            <a:r>
              <a:rPr lang="en-US" sz="2800" b="1" dirty="0"/>
              <a:t>GOAL: </a:t>
            </a:r>
            <a:r>
              <a:rPr lang="en-US" sz="2400" dirty="0"/>
              <a:t>See it</a:t>
            </a:r>
            <a:r>
              <a:rPr lang="en-US" sz="2400" dirty="0">
                <a:sym typeface="Wingdings" panose="05000000000000000000" pitchFamily="2" charset="2"/>
              </a:rPr>
              <a:t> Say it (DO NOT sound it out) </a:t>
            </a:r>
            <a:endParaRPr lang="en-US" sz="2400" dirty="0"/>
          </a:p>
        </p:txBody>
      </p:sp>
    </p:spTree>
    <p:extLst>
      <p:ext uri="{BB962C8B-B14F-4D97-AF65-F5344CB8AC3E}">
        <p14:creationId xmlns:p14="http://schemas.microsoft.com/office/powerpoint/2010/main" val="2981619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FREQUENCY WORDS- Resources</a:t>
            </a:r>
          </a:p>
        </p:txBody>
      </p:sp>
      <p:sp>
        <p:nvSpPr>
          <p:cNvPr id="3" name="Content Placeholder 2"/>
          <p:cNvSpPr>
            <a:spLocks noGrp="1"/>
          </p:cNvSpPr>
          <p:nvPr>
            <p:ph idx="1"/>
          </p:nvPr>
        </p:nvSpPr>
        <p:spPr>
          <a:xfrm>
            <a:off x="1078754" y="2576830"/>
            <a:ext cx="10015966" cy="4281170"/>
          </a:xfrm>
        </p:spPr>
        <p:txBody>
          <a:bodyPr>
            <a:normAutofit/>
          </a:bodyPr>
          <a:lstStyle/>
          <a:p>
            <a:r>
              <a:rPr lang="en-US" sz="4000" dirty="0" err="1"/>
              <a:t>eyewords</a:t>
            </a:r>
            <a:endParaRPr lang="en-US" sz="4000" dirty="0"/>
          </a:p>
          <a:p>
            <a:endParaRPr lang="en-US" dirty="0"/>
          </a:p>
          <a:p>
            <a:endParaRPr lang="en-US" dirty="0"/>
          </a:p>
          <a:p>
            <a:r>
              <a:rPr lang="en-US" sz="3200" dirty="0" err="1"/>
              <a:t>Dolch</a:t>
            </a:r>
            <a:r>
              <a:rPr lang="en-US" sz="3200" dirty="0"/>
              <a:t> Words  </a:t>
            </a:r>
            <a:r>
              <a:rPr lang="en-US" sz="2000" dirty="0"/>
              <a:t>www.dolchsightwords.org</a:t>
            </a:r>
          </a:p>
          <a:p>
            <a:r>
              <a:rPr lang="en-US" sz="3200" dirty="0"/>
              <a:t>Nelson Kindergarten Teacher’s Book</a:t>
            </a:r>
          </a:p>
          <a:p>
            <a:pPr marL="0" indent="0">
              <a:buNone/>
            </a:pPr>
            <a:r>
              <a:rPr lang="en-US" sz="3200" dirty="0"/>
              <a:t>      </a:t>
            </a:r>
            <a:r>
              <a:rPr lang="en-US" dirty="0"/>
              <a:t>(page 94- List of High-Frequency Sight Words)</a:t>
            </a:r>
          </a:p>
          <a:p>
            <a:r>
              <a:rPr lang="en-US" sz="3600" dirty="0"/>
              <a:t>Reading A-Z </a:t>
            </a:r>
            <a:r>
              <a:rPr lang="en-US" dirty="0"/>
              <a:t>www.readinga-z.com</a:t>
            </a:r>
          </a:p>
        </p:txBody>
      </p:sp>
      <p:pic>
        <p:nvPicPr>
          <p:cNvPr id="6146" name="Picture 2" descr="Eyewords Multisensory Sight Words 1-50 Flashcards/ Wordwall Words (Digital Downlo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3735" y="2409965"/>
            <a:ext cx="2731497" cy="159815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nelsonschoolcentral.com/images/NEL/items/97801761866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4008120"/>
            <a:ext cx="1275287" cy="1683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62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BIG IDEA #2: Phonics</a:t>
            </a:r>
          </a:p>
        </p:txBody>
      </p:sp>
      <p:sp>
        <p:nvSpPr>
          <p:cNvPr id="3" name="Content Placeholder 2"/>
          <p:cNvSpPr>
            <a:spLocks noGrp="1"/>
          </p:cNvSpPr>
          <p:nvPr>
            <p:ph idx="1"/>
          </p:nvPr>
        </p:nvSpPr>
        <p:spPr/>
        <p:txBody>
          <a:bodyPr/>
          <a:lstStyle/>
          <a:p>
            <a:endParaRPr lang="en-US"/>
          </a:p>
          <a:p>
            <a:endParaRPr lang="en-US"/>
          </a:p>
          <a:p>
            <a:endParaRPr lang="en-US"/>
          </a:p>
        </p:txBody>
      </p:sp>
      <p:sp>
        <p:nvSpPr>
          <p:cNvPr id="4" name="Text Placeholder 3"/>
          <p:cNvSpPr>
            <a:spLocks noGrp="1"/>
          </p:cNvSpPr>
          <p:nvPr>
            <p:ph type="body" sz="half" idx="4294967295"/>
          </p:nvPr>
        </p:nvSpPr>
        <p:spPr>
          <a:xfrm>
            <a:off x="502276" y="2485623"/>
            <a:ext cx="11689724" cy="3860586"/>
          </a:xfrm>
        </p:spPr>
        <p:txBody>
          <a:bodyPr>
            <a:normAutofit fontScale="77500" lnSpcReduction="20000"/>
          </a:bodyPr>
          <a:lstStyle/>
          <a:p>
            <a:pPr marL="0" indent="0">
              <a:buNone/>
            </a:pPr>
            <a:r>
              <a:rPr lang="en-US" sz="3200" b="1" dirty="0">
                <a:solidFill>
                  <a:schemeClr val="accent1">
                    <a:lumMod val="75000"/>
                  </a:schemeClr>
                </a:solidFill>
              </a:rPr>
              <a:t>Research Evidence</a:t>
            </a:r>
          </a:p>
          <a:p>
            <a:r>
              <a:rPr lang="en-US" sz="3200" b="1" dirty="0"/>
              <a:t>Most children do NOT learn to read or spell “naturally”, rather they learn from instruction.</a:t>
            </a:r>
          </a:p>
          <a:p>
            <a:r>
              <a:rPr lang="en-US" sz="3200" b="1" dirty="0"/>
              <a:t>Decoding is an essential and primary means of recognizing words.  There are simply too many in English to rely on memorization.</a:t>
            </a:r>
          </a:p>
          <a:p>
            <a:r>
              <a:rPr lang="en-US" sz="3200" b="1" dirty="0"/>
              <a:t>Good word identification does NOT primarily rely on guessing words from context or picture cues. </a:t>
            </a:r>
          </a:p>
          <a:p>
            <a:r>
              <a:rPr lang="en-US" sz="3200" b="1" dirty="0"/>
              <a:t>Spelling words as they sound (invented spelling) enhances PA and letter knowledge and accelerates the acquisition of conventional spelling. </a:t>
            </a:r>
          </a:p>
          <a:p>
            <a:pPr marL="0" indent="0" algn="r">
              <a:buNone/>
            </a:pPr>
            <a:r>
              <a:rPr lang="en-US" sz="2100" b="1" dirty="0"/>
              <a:t>Simmons, University of Oregon, 2002</a:t>
            </a:r>
          </a:p>
          <a:p>
            <a:endParaRPr lang="en-US" dirty="0"/>
          </a:p>
        </p:txBody>
      </p:sp>
    </p:spTree>
    <p:extLst>
      <p:ext uri="{BB962C8B-B14F-4D97-AF65-F5344CB8AC3E}">
        <p14:creationId xmlns:p14="http://schemas.microsoft.com/office/powerpoint/2010/main" val="1692987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Alphabetic Principle/ Phonics/Decoding</a:t>
            </a:r>
            <a:br>
              <a:rPr lang="en-US" dirty="0"/>
            </a:br>
            <a:r>
              <a:rPr lang="en-US" dirty="0"/>
              <a:t> Resources</a:t>
            </a:r>
          </a:p>
        </p:txBody>
      </p:sp>
      <p:sp>
        <p:nvSpPr>
          <p:cNvPr id="3" name="Content Placeholder 2"/>
          <p:cNvSpPr>
            <a:spLocks noGrp="1"/>
          </p:cNvSpPr>
          <p:nvPr>
            <p:ph idx="1"/>
          </p:nvPr>
        </p:nvSpPr>
        <p:spPr>
          <a:xfrm>
            <a:off x="1154954" y="2607253"/>
            <a:ext cx="9550243" cy="4013884"/>
          </a:xfrm>
        </p:spPr>
        <p:txBody>
          <a:bodyPr/>
          <a:lstStyle/>
          <a:p>
            <a:r>
              <a:rPr lang="en-US" dirty="0">
                <a:hlinkClick r:id="rId2"/>
              </a:rPr>
              <a:t>www.teachyourmonstertoread.com</a:t>
            </a:r>
            <a:r>
              <a:rPr lang="en-US" dirty="0"/>
              <a:t>   </a:t>
            </a:r>
          </a:p>
          <a:p>
            <a:endParaRPr lang="en-US" dirty="0"/>
          </a:p>
          <a:p>
            <a:r>
              <a:rPr lang="en-US" dirty="0"/>
              <a:t>Jolly Phonics</a:t>
            </a:r>
          </a:p>
          <a:p>
            <a:endParaRPr lang="en-US" dirty="0"/>
          </a:p>
          <a:p>
            <a:r>
              <a:rPr lang="en-US" dirty="0"/>
              <a:t>Make, Take &amp; Teach: Alphabetic Principle Activity Pack  </a:t>
            </a:r>
          </a:p>
          <a:p>
            <a:pPr marL="0" indent="0">
              <a:buNone/>
            </a:pPr>
            <a:r>
              <a:rPr lang="en-US" sz="1200" dirty="0"/>
              <a:t>           </a:t>
            </a:r>
            <a:r>
              <a:rPr lang="en-US" sz="1200" dirty="0">
                <a:hlinkClick r:id="rId3"/>
              </a:rPr>
              <a:t>www.maketaketeach.com</a:t>
            </a:r>
            <a:r>
              <a:rPr lang="en-US" sz="1200" dirty="0"/>
              <a:t>  </a:t>
            </a:r>
          </a:p>
          <a:p>
            <a:pPr marL="0" indent="0">
              <a:buNone/>
            </a:pPr>
            <a:endParaRPr lang="en-US" sz="1200" dirty="0"/>
          </a:p>
          <a:p>
            <a:pPr marL="0" indent="0">
              <a:buNone/>
            </a:pPr>
            <a:endParaRPr lang="en-US" sz="1200" dirty="0"/>
          </a:p>
          <a:p>
            <a:r>
              <a:rPr lang="en-US" dirty="0"/>
              <a:t>Make, Take &amp; Teach: Short Vowels &amp; CVC Activity Pack</a:t>
            </a:r>
          </a:p>
          <a:p>
            <a:pPr marL="0" indent="0">
              <a:buNone/>
            </a:pPr>
            <a:r>
              <a:rPr lang="en-US" dirty="0"/>
              <a:t>        </a:t>
            </a:r>
            <a:r>
              <a:rPr lang="en-US" sz="1400" dirty="0">
                <a:hlinkClick r:id="rId3"/>
              </a:rPr>
              <a:t>www.maketaketeach.com</a:t>
            </a:r>
            <a:r>
              <a:rPr lang="en-US" sz="1400" dirty="0"/>
              <a:t>  </a:t>
            </a:r>
          </a:p>
          <a:p>
            <a:pPr marL="0" indent="0">
              <a:buNone/>
            </a:pPr>
            <a:endParaRPr lang="en-US" dirty="0"/>
          </a:p>
        </p:txBody>
      </p:sp>
      <p:sp>
        <p:nvSpPr>
          <p:cNvPr id="4" name="AutoShape 2" descr="Image result for teach your child to read in 100 easy lessons"/>
          <p:cNvSpPr>
            <a:spLocks noChangeAspect="1" noChangeArrowheads="1"/>
          </p:cNvSpPr>
          <p:nvPr/>
        </p:nvSpPr>
        <p:spPr bwMode="auto">
          <a:xfrm>
            <a:off x="7052134" y="2700968"/>
            <a:ext cx="1331702" cy="13317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teach your child to read in 100 easy lessons"/>
          <p:cNvSpPr>
            <a:spLocks noChangeAspect="1" noChangeArrowheads="1"/>
          </p:cNvSpPr>
          <p:nvPr/>
        </p:nvSpPr>
        <p:spPr bwMode="auto">
          <a:xfrm>
            <a:off x="7129252" y="2773171"/>
            <a:ext cx="1688654" cy="16886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Image result for teach your monster to re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Image result for teach your monster to read"/>
          <p:cNvSpPr>
            <a:spLocks noChangeAspect="1" noChangeArrowheads="1"/>
          </p:cNvSpPr>
          <p:nvPr/>
        </p:nvSpPr>
        <p:spPr bwMode="auto">
          <a:xfrm>
            <a:off x="6708775" y="306202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Image result for teach your monster to re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1461" y="2449020"/>
            <a:ext cx="1634666" cy="1226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Ppg1reduc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5874" y="3467028"/>
            <a:ext cx="1123445" cy="144775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VCVCAPpg1preduce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89489" y="4947604"/>
            <a:ext cx="1123445" cy="1453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932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BIG IDEA # 1 &amp; 2</a:t>
            </a:r>
          </a:p>
        </p:txBody>
      </p:sp>
      <p:sp>
        <p:nvSpPr>
          <p:cNvPr id="3" name="Content Placeholder 2"/>
          <p:cNvSpPr>
            <a:spLocks noGrp="1"/>
          </p:cNvSpPr>
          <p:nvPr>
            <p:ph idx="1"/>
          </p:nvPr>
        </p:nvSpPr>
        <p:spPr>
          <a:xfrm>
            <a:off x="1154954" y="2603500"/>
            <a:ext cx="10427446" cy="3416300"/>
          </a:xfrm>
        </p:spPr>
        <p:txBody>
          <a:bodyPr>
            <a:noAutofit/>
          </a:bodyPr>
          <a:lstStyle/>
          <a:p>
            <a:r>
              <a:rPr lang="en-US" sz="2800" dirty="0"/>
              <a:t>Phonics builds on the foundation of phonemic awareness</a:t>
            </a:r>
          </a:p>
          <a:p>
            <a:r>
              <a:rPr lang="en-US" sz="2800" dirty="0"/>
              <a:t>The ability to apply phonic knowledge depends on satisfactory phonological awareness, but both can be developed together.</a:t>
            </a:r>
          </a:p>
          <a:p>
            <a:r>
              <a:rPr lang="en-US" sz="2800" dirty="0"/>
              <a:t>It is important to incorporate phonological awareness activities (ORAL) AND activities which teach how to ‘map’ those sounds onto letters or letter patterns (PRINT).</a:t>
            </a:r>
          </a:p>
        </p:txBody>
      </p:sp>
    </p:spTree>
    <p:extLst>
      <p:ext uri="{BB962C8B-B14F-4D97-AF65-F5344CB8AC3E}">
        <p14:creationId xmlns:p14="http://schemas.microsoft.com/office/powerpoint/2010/main" val="540804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4819649" cy="1295399"/>
          </a:xfrm>
        </p:spPr>
        <p:txBody>
          <a:bodyPr/>
          <a:lstStyle/>
          <a:p>
            <a:pPr algn="r"/>
            <a:r>
              <a:rPr lang="en-CA" sz="4000" b="1" dirty="0"/>
              <a:t> </a:t>
            </a:r>
            <a:r>
              <a:rPr lang="en-CA" sz="3400" b="1" dirty="0"/>
              <a:t>Oral Segmenting + Alphabetic Principle</a:t>
            </a:r>
          </a:p>
        </p:txBody>
      </p:sp>
      <p:sp>
        <p:nvSpPr>
          <p:cNvPr id="4" name="Text Placeholder 3"/>
          <p:cNvSpPr>
            <a:spLocks noGrp="1"/>
          </p:cNvSpPr>
          <p:nvPr>
            <p:ph type="body" sz="half" idx="2"/>
          </p:nvPr>
        </p:nvSpPr>
        <p:spPr>
          <a:xfrm>
            <a:off x="635431" y="3129280"/>
            <a:ext cx="4060394" cy="2895599"/>
          </a:xfrm>
        </p:spPr>
        <p:txBody>
          <a:bodyPr>
            <a:noAutofit/>
          </a:bodyPr>
          <a:lstStyle/>
          <a:p>
            <a:r>
              <a:rPr lang="en-CA" sz="2400" dirty="0">
                <a:solidFill>
                  <a:schemeClr val="bg1"/>
                </a:solidFill>
              </a:rPr>
              <a:t>Say it, Move it</a:t>
            </a:r>
          </a:p>
          <a:p>
            <a:r>
              <a:rPr lang="en-CA" sz="2400" dirty="0">
                <a:solidFill>
                  <a:schemeClr val="bg1"/>
                </a:solidFill>
              </a:rPr>
              <a:t>Say it, Move it with letters</a:t>
            </a:r>
          </a:p>
          <a:p>
            <a:r>
              <a:rPr lang="en-CA" sz="1800" dirty="0">
                <a:solidFill>
                  <a:schemeClr val="bg1"/>
                </a:solidFill>
              </a:rPr>
              <a:t>(Make, Take &amp; Teach)</a:t>
            </a:r>
          </a:p>
          <a:p>
            <a:endParaRPr lang="en-CA" sz="2400" dirty="0">
              <a:solidFill>
                <a:schemeClr val="bg1"/>
              </a:solidFill>
            </a:endParaRPr>
          </a:p>
        </p:txBody>
      </p:sp>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596259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278" y="553791"/>
            <a:ext cx="3381443" cy="2187262"/>
          </a:xfrm>
        </p:spPr>
        <p:txBody>
          <a:bodyPr/>
          <a:lstStyle/>
          <a:p>
            <a:r>
              <a:rPr lang="en-US" sz="4400" b="1"/>
              <a:t>BIG IDEAS #1 &amp; 2</a:t>
            </a:r>
            <a:br>
              <a:rPr lang="en-US" sz="4400"/>
            </a:br>
            <a:endParaRPr lang="en-US" sz="4400"/>
          </a:p>
        </p:txBody>
      </p:sp>
      <p:sp>
        <p:nvSpPr>
          <p:cNvPr id="3" name="Content Placeholder 2"/>
          <p:cNvSpPr>
            <a:spLocks noGrp="1"/>
          </p:cNvSpPr>
          <p:nvPr>
            <p:ph idx="1"/>
          </p:nvPr>
        </p:nvSpPr>
        <p:spPr/>
        <p:txBody>
          <a:bodyPr>
            <a:noAutofit/>
          </a:bodyPr>
          <a:lstStyle/>
          <a:p>
            <a:r>
              <a:rPr lang="en-US" sz="2800"/>
              <a:t>“The combination of instruction in phonological awareness and phonics is the most </a:t>
            </a:r>
            <a:r>
              <a:rPr lang="en-US" sz="2800" err="1"/>
              <a:t>favourable</a:t>
            </a:r>
            <a:r>
              <a:rPr lang="en-US" sz="2800"/>
              <a:t> for successful early reading.” </a:t>
            </a:r>
          </a:p>
          <a:p>
            <a:pPr marL="0" indent="0">
              <a:buNone/>
            </a:pPr>
            <a:endParaRPr lang="en-US" sz="2400"/>
          </a:p>
          <a:p>
            <a:pPr marL="0" indent="0">
              <a:buNone/>
            </a:pPr>
            <a:r>
              <a:rPr lang="en-US" sz="2000"/>
              <a:t>(Haskell, </a:t>
            </a:r>
            <a:r>
              <a:rPr lang="en-US" sz="2000" err="1"/>
              <a:t>Foorman</a:t>
            </a:r>
            <a:r>
              <a:rPr lang="en-US" sz="2000"/>
              <a:t>, &amp; Swank, 1992)</a:t>
            </a:r>
          </a:p>
          <a:p>
            <a:endParaRPr lang="en-US" sz="2400"/>
          </a:p>
          <a:p>
            <a:endParaRPr lang="en-US" sz="2400"/>
          </a:p>
        </p:txBody>
      </p:sp>
      <p:sp>
        <p:nvSpPr>
          <p:cNvPr id="5" name="Text Placeholder 4"/>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646300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BIG IDEA #3: Vocabulary</a:t>
            </a:r>
          </a:p>
        </p:txBody>
      </p:sp>
      <p:sp>
        <p:nvSpPr>
          <p:cNvPr id="3" name="Content Placeholder 2"/>
          <p:cNvSpPr>
            <a:spLocks noGrp="1"/>
          </p:cNvSpPr>
          <p:nvPr>
            <p:ph idx="1"/>
          </p:nvPr>
        </p:nvSpPr>
        <p:spPr/>
        <p:txBody>
          <a:bodyPr>
            <a:normAutofit lnSpcReduction="10000"/>
          </a:bodyPr>
          <a:lstStyle/>
          <a:p>
            <a:r>
              <a:rPr lang="en-US"/>
              <a:t>At ages 4 and 5, about 20% of all children show delays in vocabulary development (Ontario Ministry of Child and Youth Services)</a:t>
            </a:r>
          </a:p>
          <a:p>
            <a:endParaRPr lang="en-US"/>
          </a:p>
          <a:p>
            <a:r>
              <a:rPr lang="en-US"/>
              <a:t>Successful readers in Grade 1 or 2 are often unable to understand books they need to read by Grade 3 or 4 due to lack of adequate vocabulary (Canadian Language &amp; Literacy Research Network)</a:t>
            </a:r>
          </a:p>
          <a:p>
            <a:pPr marL="0" indent="0">
              <a:buNone/>
            </a:pPr>
            <a:endParaRPr lang="en-US"/>
          </a:p>
          <a:p>
            <a:r>
              <a:rPr lang="en-US"/>
              <a:t>By Grade 4, children whose vocabulary knowledge is below grade level are likely to have difficulties in reading comprehension, even if their word identification skills are strong (Supporting Students’ Vocabulary Development Through Play, Peterson,  February 2016)</a:t>
            </a:r>
          </a:p>
        </p:txBody>
      </p:sp>
    </p:spTree>
    <p:extLst>
      <p:ext uri="{BB962C8B-B14F-4D97-AF65-F5344CB8AC3E}">
        <p14:creationId xmlns:p14="http://schemas.microsoft.com/office/powerpoint/2010/main" val="3416951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0"/>
            <a:ext cx="10012680" cy="6690678"/>
          </a:xfrm>
          <a:prstGeom prst="rect">
            <a:avLst/>
          </a:prstGeom>
        </p:spPr>
      </p:pic>
    </p:spTree>
    <p:extLst>
      <p:ext uri="{BB962C8B-B14F-4D97-AF65-F5344CB8AC3E}">
        <p14:creationId xmlns:p14="http://schemas.microsoft.com/office/powerpoint/2010/main" val="2211815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BIG IDEA #3: Vocabulary</a:t>
            </a:r>
          </a:p>
        </p:txBody>
      </p:sp>
      <p:sp>
        <p:nvSpPr>
          <p:cNvPr id="3" name="Content Placeholder 2"/>
          <p:cNvSpPr>
            <a:spLocks noGrp="1"/>
          </p:cNvSpPr>
          <p:nvPr>
            <p:ph idx="1"/>
          </p:nvPr>
        </p:nvSpPr>
        <p:spPr>
          <a:xfrm>
            <a:off x="1154954" y="2362200"/>
            <a:ext cx="8825659" cy="4160520"/>
          </a:xfrm>
        </p:spPr>
        <p:txBody>
          <a:bodyPr>
            <a:normAutofit/>
          </a:bodyPr>
          <a:lstStyle/>
          <a:p>
            <a:r>
              <a:rPr lang="en-US" sz="2400" dirty="0"/>
              <a:t>The relationship between reading comprehension and vocabulary knowledge is strong and unequivocal </a:t>
            </a:r>
          </a:p>
          <a:p>
            <a:pPr marL="0" indent="0">
              <a:buNone/>
            </a:pPr>
            <a:r>
              <a:rPr lang="en-US" sz="2400" dirty="0"/>
              <a:t>      (Baumann &amp; </a:t>
            </a:r>
            <a:r>
              <a:rPr lang="en-US" sz="2400" dirty="0" err="1"/>
              <a:t>Kame’ennui</a:t>
            </a:r>
            <a:r>
              <a:rPr lang="en-US" sz="2400" dirty="0"/>
              <a:t>, 1991; </a:t>
            </a:r>
            <a:r>
              <a:rPr lang="en-US" sz="2400" dirty="0" err="1"/>
              <a:t>Stanovich</a:t>
            </a:r>
            <a:r>
              <a:rPr lang="en-US" sz="2400" dirty="0"/>
              <a:t> 1986)</a:t>
            </a:r>
          </a:p>
          <a:p>
            <a:pPr marL="0" indent="0">
              <a:buNone/>
            </a:pPr>
            <a:endParaRPr lang="en-US" sz="2400" dirty="0"/>
          </a:p>
          <a:p>
            <a:r>
              <a:rPr lang="en-US" sz="2400" dirty="0"/>
              <a:t>Even weak readers’ vocabulary knowledge is strongly correlated with the amount of reading they do </a:t>
            </a:r>
          </a:p>
          <a:p>
            <a:pPr marL="0" indent="0">
              <a:buNone/>
            </a:pPr>
            <a:r>
              <a:rPr lang="en-US" sz="2000" dirty="0"/>
              <a:t>     (Cunningham &amp; </a:t>
            </a:r>
            <a:r>
              <a:rPr lang="en-US" sz="2000" dirty="0" err="1"/>
              <a:t>Stanovich</a:t>
            </a:r>
            <a:r>
              <a:rPr lang="en-US" sz="2000" dirty="0"/>
              <a:t>, 1998)</a:t>
            </a:r>
          </a:p>
          <a:p>
            <a:pPr marL="0" indent="0">
              <a:buNone/>
            </a:pPr>
            <a:endParaRPr lang="en-US" sz="2000" dirty="0"/>
          </a:p>
        </p:txBody>
      </p:sp>
    </p:spTree>
    <p:extLst>
      <p:ext uri="{BB962C8B-B14F-4D97-AF65-F5344CB8AC3E}">
        <p14:creationId xmlns:p14="http://schemas.microsoft.com/office/powerpoint/2010/main" val="1428951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a:t>
            </a:r>
            <a:r>
              <a:rPr lang="en-US" b="1"/>
              <a:t>5 Big Ideas </a:t>
            </a:r>
            <a:r>
              <a:rPr lang="en-US"/>
              <a:t>in Beginning Reading</a:t>
            </a:r>
          </a:p>
        </p:txBody>
      </p:sp>
      <p:pic>
        <p:nvPicPr>
          <p:cNvPr id="1026" name="Picture 2" descr="Linier models of Big Idea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50892" y="2349611"/>
            <a:ext cx="4027278" cy="43158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6410" y="6102282"/>
            <a:ext cx="3814011" cy="56548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PA</a:t>
            </a:r>
          </a:p>
        </p:txBody>
      </p:sp>
      <p:sp>
        <p:nvSpPr>
          <p:cNvPr id="9" name="TextBox 8"/>
          <p:cNvSpPr txBox="1"/>
          <p:nvPr/>
        </p:nvSpPr>
        <p:spPr>
          <a:xfrm>
            <a:off x="2875547" y="6385024"/>
            <a:ext cx="184731" cy="369332"/>
          </a:xfrm>
          <a:prstGeom prst="rect">
            <a:avLst/>
          </a:prstGeom>
          <a:noFill/>
        </p:spPr>
        <p:txBody>
          <a:bodyPr wrap="none" rtlCol="0">
            <a:spAutoFit/>
          </a:bodyPr>
          <a:lstStyle/>
          <a:p>
            <a:endParaRPr lang="en-US"/>
          </a:p>
        </p:txBody>
      </p:sp>
      <p:sp>
        <p:nvSpPr>
          <p:cNvPr id="14" name="TextBox 13"/>
          <p:cNvSpPr txBox="1"/>
          <p:nvPr/>
        </p:nvSpPr>
        <p:spPr>
          <a:xfrm>
            <a:off x="336884" y="6123414"/>
            <a:ext cx="4199021" cy="523220"/>
          </a:xfrm>
          <a:prstGeom prst="rect">
            <a:avLst/>
          </a:prstGeom>
          <a:noFill/>
        </p:spPr>
        <p:txBody>
          <a:bodyPr wrap="square" rtlCol="0">
            <a:spAutoFit/>
          </a:bodyPr>
          <a:lstStyle/>
          <a:p>
            <a:r>
              <a:rPr lang="en-US" sz="1400" b="1" dirty="0"/>
              <a:t>PA is foundation for the development</a:t>
            </a:r>
          </a:p>
          <a:p>
            <a:r>
              <a:rPr lang="en-US" sz="1400" b="1" dirty="0"/>
              <a:t>of all the other Big Ideas</a:t>
            </a:r>
          </a:p>
        </p:txBody>
      </p:sp>
    </p:spTree>
    <p:extLst>
      <p:ext uri="{BB962C8B-B14F-4D97-AF65-F5344CB8AC3E}">
        <p14:creationId xmlns:p14="http://schemas.microsoft.com/office/powerpoint/2010/main" val="3735570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IDEA #3: Teaching Vocabulary </a:t>
            </a:r>
          </a:p>
        </p:txBody>
      </p:sp>
      <p:sp>
        <p:nvSpPr>
          <p:cNvPr id="3" name="Content Placeholder 2"/>
          <p:cNvSpPr>
            <a:spLocks noGrp="1"/>
          </p:cNvSpPr>
          <p:nvPr>
            <p:ph idx="1"/>
          </p:nvPr>
        </p:nvSpPr>
        <p:spPr>
          <a:xfrm>
            <a:off x="1154954" y="2362200"/>
            <a:ext cx="8825659" cy="4160520"/>
          </a:xfrm>
        </p:spPr>
        <p:txBody>
          <a:bodyPr>
            <a:normAutofit/>
          </a:bodyPr>
          <a:lstStyle/>
          <a:p>
            <a:pPr marL="0" indent="0">
              <a:buNone/>
            </a:pPr>
            <a:r>
              <a:rPr lang="en-US" sz="2000" dirty="0"/>
              <a:t>Vocabulary instruction should include:</a:t>
            </a:r>
          </a:p>
          <a:p>
            <a:r>
              <a:rPr lang="en-US" sz="2000" dirty="0"/>
              <a:t>Intensive study of </a:t>
            </a:r>
            <a:r>
              <a:rPr lang="en-US" sz="2000" i="1" dirty="0"/>
              <a:t>some </a:t>
            </a:r>
            <a:r>
              <a:rPr lang="en-US" sz="2000" dirty="0"/>
              <a:t>words involving multiple exposures in a range of meaningful contexts</a:t>
            </a:r>
          </a:p>
          <a:p>
            <a:pPr marL="0" indent="0">
              <a:buNone/>
            </a:pPr>
            <a:endParaRPr lang="en-US" sz="2000" dirty="0"/>
          </a:p>
          <a:p>
            <a:r>
              <a:rPr lang="en-US" sz="2000" dirty="0"/>
              <a:t>Direct teaching and modeling</a:t>
            </a:r>
          </a:p>
          <a:p>
            <a:pPr marL="0" indent="0">
              <a:buNone/>
            </a:pPr>
            <a:endParaRPr lang="en-US" sz="2000" dirty="0"/>
          </a:p>
          <a:p>
            <a:r>
              <a:rPr lang="en-US" sz="2000" dirty="0"/>
              <a:t>Opportunities to use new vocabulary in discussions about books and related activities</a:t>
            </a:r>
          </a:p>
          <a:p>
            <a:endParaRPr lang="en-US" sz="2000" dirty="0"/>
          </a:p>
          <a:p>
            <a:r>
              <a:rPr lang="en-US" sz="2000" dirty="0"/>
              <a:t>Guided reading is an optimal time to target vocabulary </a:t>
            </a:r>
          </a:p>
        </p:txBody>
      </p:sp>
    </p:spTree>
    <p:extLst>
      <p:ext uri="{BB962C8B-B14F-4D97-AF65-F5344CB8AC3E}">
        <p14:creationId xmlns:p14="http://schemas.microsoft.com/office/powerpoint/2010/main" val="3044480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278" y="553791"/>
            <a:ext cx="3381443" cy="2187262"/>
          </a:xfrm>
        </p:spPr>
        <p:txBody>
          <a:bodyPr/>
          <a:lstStyle/>
          <a:p>
            <a:r>
              <a:rPr lang="en-US" sz="4400" b="1"/>
              <a:t>BIG IDEA #4</a:t>
            </a:r>
            <a:br>
              <a:rPr lang="en-US" sz="4400"/>
            </a:br>
            <a:r>
              <a:rPr lang="en-US" sz="4400"/>
              <a:t>Fluency</a:t>
            </a:r>
          </a:p>
        </p:txBody>
      </p:sp>
      <p:sp>
        <p:nvSpPr>
          <p:cNvPr id="3" name="Content Placeholder 2"/>
          <p:cNvSpPr>
            <a:spLocks noGrp="1"/>
          </p:cNvSpPr>
          <p:nvPr>
            <p:ph idx="1"/>
          </p:nvPr>
        </p:nvSpPr>
        <p:spPr/>
        <p:txBody>
          <a:bodyPr>
            <a:noAutofit/>
          </a:bodyPr>
          <a:lstStyle/>
          <a:p>
            <a:r>
              <a:rPr lang="en-US" sz="2400" b="1"/>
              <a:t>Fluency = speed + accuracy</a:t>
            </a:r>
            <a:endParaRPr lang="en-US" sz="2400"/>
          </a:p>
          <a:p>
            <a:r>
              <a:rPr lang="en-US" sz="2400"/>
              <a:t>40% of Grade 4 students read primarily in 1- or 2- word phrases, with little or no recognition of sentence structure</a:t>
            </a:r>
          </a:p>
          <a:p>
            <a:r>
              <a:rPr lang="en-US" sz="2400"/>
              <a:t>Fluency is the bridge between decoding/word recognition and comprehension.</a:t>
            </a:r>
          </a:p>
          <a:p>
            <a:r>
              <a:rPr lang="en-US" sz="2400"/>
              <a:t>Students who score lower on fluency also score lower on comprehension.</a:t>
            </a:r>
          </a:p>
          <a:p>
            <a:endParaRPr lang="en-US" sz="2400"/>
          </a:p>
        </p:txBody>
      </p:sp>
      <p:sp>
        <p:nvSpPr>
          <p:cNvPr id="4" name="Text Placeholder 3"/>
          <p:cNvSpPr>
            <a:spLocks noGrp="1"/>
          </p:cNvSpPr>
          <p:nvPr>
            <p:ph type="body" sz="half" idx="2"/>
          </p:nvPr>
        </p:nvSpPr>
        <p:spPr/>
        <p:txBody>
          <a:bodyPr>
            <a:normAutofit/>
          </a:bodyPr>
          <a:lstStyle/>
          <a:p>
            <a:endParaRPr lang="en-US"/>
          </a:p>
          <a:p>
            <a:r>
              <a:rPr lang="en-US">
                <a:hlinkClick r:id="rId2"/>
              </a:rPr>
              <a:t>The Importance of Reading Fluency (video)</a:t>
            </a:r>
            <a:endParaRPr lang="en-US"/>
          </a:p>
        </p:txBody>
      </p:sp>
    </p:spTree>
    <p:extLst>
      <p:ext uri="{BB962C8B-B14F-4D97-AF65-F5344CB8AC3E}">
        <p14:creationId xmlns:p14="http://schemas.microsoft.com/office/powerpoint/2010/main" val="1905768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497283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975" y="502277"/>
            <a:ext cx="4031086" cy="2395470"/>
          </a:xfrm>
        </p:spPr>
        <p:txBody>
          <a:bodyPr/>
          <a:lstStyle/>
          <a:p>
            <a:br>
              <a:rPr lang="en-US" dirty="0"/>
            </a:br>
            <a:r>
              <a:rPr lang="en-US" sz="3600" b="1" dirty="0"/>
              <a:t>BIG IDEA #4 Fluency</a:t>
            </a:r>
            <a:endParaRPr lang="en-US" sz="3600" dirty="0"/>
          </a:p>
        </p:txBody>
      </p:sp>
      <p:sp>
        <p:nvSpPr>
          <p:cNvPr id="3" name="Text Placeholder 2"/>
          <p:cNvSpPr>
            <a:spLocks noGrp="1"/>
          </p:cNvSpPr>
          <p:nvPr>
            <p:ph type="body" sz="half" idx="2"/>
          </p:nvPr>
        </p:nvSpPr>
        <p:spPr/>
        <p:txBody>
          <a:bodyPr/>
          <a:lstStyle/>
          <a:p>
            <a:endParaRPr lang="en-US"/>
          </a:p>
        </p:txBody>
      </p:sp>
      <p:sp>
        <p:nvSpPr>
          <p:cNvPr id="5" name="Content Placeholder 4"/>
          <p:cNvSpPr>
            <a:spLocks noGrp="1"/>
          </p:cNvSpPr>
          <p:nvPr>
            <p:ph idx="1"/>
          </p:nvPr>
        </p:nvSpPr>
        <p:spPr>
          <a:xfrm>
            <a:off x="5125826" y="319397"/>
            <a:ext cx="5984134" cy="6172843"/>
          </a:xfrm>
        </p:spPr>
        <p:txBody>
          <a:bodyPr>
            <a:normAutofit/>
          </a:bodyPr>
          <a:lstStyle/>
          <a:p>
            <a:pPr marL="0" indent="0">
              <a:buNone/>
            </a:pPr>
            <a:r>
              <a:rPr lang="en-US" sz="3500" dirty="0"/>
              <a:t>“If a reader has to spend too much time and energy figuring out what the words </a:t>
            </a:r>
            <a:r>
              <a:rPr lang="en-US" sz="3500" u="sng" dirty="0"/>
              <a:t>are</a:t>
            </a:r>
            <a:r>
              <a:rPr lang="en-US" sz="3500" dirty="0"/>
              <a:t>, he/she will be unable to concentrate on what the words </a:t>
            </a:r>
            <a:r>
              <a:rPr lang="en-US" sz="3500" u="sng" dirty="0"/>
              <a:t>mean</a:t>
            </a:r>
            <a:r>
              <a:rPr lang="en-US" sz="3500" dirty="0"/>
              <a:t>”. </a:t>
            </a:r>
          </a:p>
          <a:p>
            <a:pPr marL="0" indent="0">
              <a:buNone/>
            </a:pPr>
            <a:endParaRPr lang="en-US" sz="3500" dirty="0"/>
          </a:p>
          <a:p>
            <a:pPr marL="0" indent="0">
              <a:buNone/>
            </a:pPr>
            <a:r>
              <a:rPr lang="en-US" dirty="0"/>
              <a:t>(Coyne, </a:t>
            </a:r>
            <a:r>
              <a:rPr lang="en-US" dirty="0" err="1"/>
              <a:t>Kame’ennui</a:t>
            </a:r>
            <a:r>
              <a:rPr lang="en-US" dirty="0"/>
              <a:t>, &amp; Simmons, 2001)</a:t>
            </a:r>
          </a:p>
        </p:txBody>
      </p:sp>
    </p:spTree>
    <p:extLst>
      <p:ext uri="{BB962C8B-B14F-4D97-AF65-F5344CB8AC3E}">
        <p14:creationId xmlns:p14="http://schemas.microsoft.com/office/powerpoint/2010/main" val="3434015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975" y="502277"/>
            <a:ext cx="4031086" cy="2395470"/>
          </a:xfrm>
        </p:spPr>
        <p:txBody>
          <a:bodyPr/>
          <a:lstStyle/>
          <a:p>
            <a:br>
              <a:rPr lang="en-US"/>
            </a:br>
            <a:r>
              <a:rPr lang="en-US" sz="3600" b="1"/>
              <a:t>BIG IDEA #5</a:t>
            </a:r>
            <a:br>
              <a:rPr lang="en-US" sz="3600"/>
            </a:br>
            <a:r>
              <a:rPr lang="en-US" sz="3600"/>
              <a:t>Comprehension</a:t>
            </a:r>
          </a:p>
        </p:txBody>
      </p:sp>
      <p:sp>
        <p:nvSpPr>
          <p:cNvPr id="4" name="Text Placeholder 3"/>
          <p:cNvSpPr>
            <a:spLocks noGrp="1"/>
          </p:cNvSpPr>
          <p:nvPr>
            <p:ph type="body" sz="half" idx="2"/>
          </p:nvPr>
        </p:nvSpPr>
        <p:spPr/>
        <p:txBody>
          <a:bodyPr>
            <a:normAutofit/>
          </a:bodyPr>
          <a:lstStyle/>
          <a:p>
            <a:r>
              <a:rPr lang="en-US" sz="1600" dirty="0">
                <a:solidFill>
                  <a:schemeClr val="bg1"/>
                </a:solidFill>
              </a:rPr>
              <a:t>The goal of reading is to obtain meaning from written text</a:t>
            </a:r>
          </a:p>
          <a:p>
            <a:r>
              <a:rPr lang="en-US" sz="1600" dirty="0">
                <a:solidFill>
                  <a:schemeClr val="bg1"/>
                </a:solidFill>
              </a:rPr>
              <a:t>Integrating oral language knowledge and decoding ability is required to achieve reading comprehension</a:t>
            </a:r>
            <a:endParaRPr lang="en-US" dirty="0">
              <a:solidFill>
                <a:schemeClr val="bg1"/>
              </a:solidFill>
            </a:endParaRPr>
          </a:p>
          <a:p>
            <a:r>
              <a:rPr lang="en-US" dirty="0">
                <a:hlinkClick r:id="rId3"/>
              </a:rPr>
              <a:t>Reading Comprehension in Kindergarten (video)</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80793123"/>
              </p:ext>
            </p:extLst>
          </p:nvPr>
        </p:nvGraphicFramePr>
        <p:xfrm>
          <a:off x="5781675" y="1447800"/>
          <a:ext cx="5189538"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49324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400800" y="3179761"/>
            <a:ext cx="4785360" cy="2840039"/>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54954" y="3179761"/>
            <a:ext cx="4825157" cy="284003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Reading fluency is </a:t>
            </a:r>
            <a:r>
              <a:rPr lang="en-US" i="1" dirty="0"/>
              <a:t>necessary</a:t>
            </a:r>
            <a:r>
              <a:rPr lang="en-US" dirty="0"/>
              <a:t> but not </a:t>
            </a:r>
            <a:r>
              <a:rPr lang="en-US" i="1" dirty="0"/>
              <a:t>sufficient</a:t>
            </a:r>
            <a:r>
              <a:rPr lang="en-US" dirty="0"/>
              <a:t> for reading comprehension</a:t>
            </a:r>
            <a:br>
              <a:rPr lang="en-US" dirty="0"/>
            </a:br>
            <a:endParaRPr lang="en-US" dirty="0"/>
          </a:p>
        </p:txBody>
      </p:sp>
      <p:sp>
        <p:nvSpPr>
          <p:cNvPr id="5" name="Text Placeholder 4"/>
          <p:cNvSpPr>
            <a:spLocks noGrp="1"/>
          </p:cNvSpPr>
          <p:nvPr>
            <p:ph type="body" idx="1"/>
          </p:nvPr>
        </p:nvSpPr>
        <p:spPr/>
        <p:txBody>
          <a:bodyPr/>
          <a:lstStyle/>
          <a:p>
            <a:r>
              <a:rPr lang="en-US" sz="5000" b="1" dirty="0"/>
              <a:t>DECODING</a:t>
            </a:r>
          </a:p>
        </p:txBody>
      </p:sp>
      <p:sp>
        <p:nvSpPr>
          <p:cNvPr id="3" name="Content Placeholder 2"/>
          <p:cNvSpPr>
            <a:spLocks noGrp="1"/>
          </p:cNvSpPr>
          <p:nvPr>
            <p:ph sz="half" idx="2"/>
          </p:nvPr>
        </p:nvSpPr>
        <p:spPr>
          <a:ln w="38100">
            <a:solidFill>
              <a:schemeClr val="accent2"/>
            </a:solidFill>
          </a:ln>
        </p:spPr>
        <p:txBody>
          <a:bodyPr>
            <a:normAutofit/>
          </a:bodyPr>
          <a:lstStyle/>
          <a:p>
            <a:pPr marL="0" indent="0">
              <a:buNone/>
            </a:pPr>
            <a:r>
              <a:rPr lang="en-US" sz="3600" dirty="0"/>
              <a:t>You must be able to read (decode) the words in order to comprehend the text</a:t>
            </a:r>
          </a:p>
          <a:p>
            <a:endParaRPr lang="en-US" sz="3600" dirty="0"/>
          </a:p>
          <a:p>
            <a:endParaRPr lang="en-US" dirty="0"/>
          </a:p>
        </p:txBody>
      </p:sp>
      <p:sp>
        <p:nvSpPr>
          <p:cNvPr id="6" name="Text Placeholder 5"/>
          <p:cNvSpPr>
            <a:spLocks noGrp="1"/>
          </p:cNvSpPr>
          <p:nvPr>
            <p:ph type="body" sz="quarter" idx="3"/>
          </p:nvPr>
        </p:nvSpPr>
        <p:spPr>
          <a:xfrm>
            <a:off x="6269616" y="2165509"/>
            <a:ext cx="5404168" cy="1014253"/>
          </a:xfrm>
        </p:spPr>
        <p:txBody>
          <a:bodyPr/>
          <a:lstStyle/>
          <a:p>
            <a:endParaRPr lang="en-US" sz="3600" dirty="0"/>
          </a:p>
          <a:p>
            <a:r>
              <a:rPr lang="en-US" sz="4400" b="1" dirty="0"/>
              <a:t>ORAL LANGUAGE              </a:t>
            </a:r>
          </a:p>
        </p:txBody>
      </p:sp>
      <p:sp>
        <p:nvSpPr>
          <p:cNvPr id="4" name="Content Placeholder 3"/>
          <p:cNvSpPr>
            <a:spLocks noGrp="1"/>
          </p:cNvSpPr>
          <p:nvPr>
            <p:ph sz="quarter" idx="4"/>
          </p:nvPr>
        </p:nvSpPr>
        <p:spPr>
          <a:xfrm>
            <a:off x="6380872" y="3179761"/>
            <a:ext cx="4785415" cy="2840039"/>
          </a:xfrm>
          <a:ln w="38100">
            <a:solidFill>
              <a:schemeClr val="accent2"/>
            </a:solidFill>
          </a:ln>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n-US" sz="3600" dirty="0"/>
              <a:t>You must be able to understand the words (vocabulary) to comprehend the text</a:t>
            </a:r>
          </a:p>
          <a:p>
            <a:endParaRPr lang="en-US" dirty="0"/>
          </a:p>
        </p:txBody>
      </p:sp>
      <p:sp>
        <p:nvSpPr>
          <p:cNvPr id="9" name="TextBox 8"/>
          <p:cNvSpPr txBox="1"/>
          <p:nvPr/>
        </p:nvSpPr>
        <p:spPr>
          <a:xfrm>
            <a:off x="2875547" y="638502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237347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a:t>
            </a:r>
            <a:r>
              <a:rPr lang="en-US" b="1"/>
              <a:t>5 Big Ideas </a:t>
            </a:r>
            <a:r>
              <a:rPr lang="en-US"/>
              <a:t>in Beginning Reading</a:t>
            </a:r>
          </a:p>
        </p:txBody>
      </p:sp>
      <p:pic>
        <p:nvPicPr>
          <p:cNvPr id="1026" name="Picture 2" descr="Linier models of Big Idea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50892" y="2349611"/>
            <a:ext cx="4027278" cy="43158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6410" y="6102282"/>
            <a:ext cx="3814011" cy="56548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PA</a:t>
            </a:r>
          </a:p>
        </p:txBody>
      </p:sp>
      <p:sp>
        <p:nvSpPr>
          <p:cNvPr id="9" name="TextBox 8"/>
          <p:cNvSpPr txBox="1"/>
          <p:nvPr/>
        </p:nvSpPr>
        <p:spPr>
          <a:xfrm>
            <a:off x="2875547" y="6385024"/>
            <a:ext cx="184731" cy="369332"/>
          </a:xfrm>
          <a:prstGeom prst="rect">
            <a:avLst/>
          </a:prstGeom>
          <a:noFill/>
        </p:spPr>
        <p:txBody>
          <a:bodyPr wrap="none" rtlCol="0">
            <a:spAutoFit/>
          </a:bodyPr>
          <a:lstStyle/>
          <a:p>
            <a:endParaRPr lang="en-US"/>
          </a:p>
        </p:txBody>
      </p:sp>
      <p:sp>
        <p:nvSpPr>
          <p:cNvPr id="10" name="Rectangle 9"/>
          <p:cNvSpPr/>
          <p:nvPr/>
        </p:nvSpPr>
        <p:spPr>
          <a:xfrm>
            <a:off x="156408" y="5167099"/>
            <a:ext cx="3814011" cy="565484"/>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PA</a:t>
            </a:r>
          </a:p>
        </p:txBody>
      </p:sp>
      <p:sp>
        <p:nvSpPr>
          <p:cNvPr id="11" name="Rectangle 10"/>
          <p:cNvSpPr/>
          <p:nvPr/>
        </p:nvSpPr>
        <p:spPr>
          <a:xfrm>
            <a:off x="156407" y="4151516"/>
            <a:ext cx="3814011" cy="565484"/>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t>PAFlu</a:t>
            </a:r>
            <a:endParaRPr lang="en-US"/>
          </a:p>
        </p:txBody>
      </p:sp>
      <p:sp>
        <p:nvSpPr>
          <p:cNvPr id="12" name="Rectangle 11"/>
          <p:cNvSpPr/>
          <p:nvPr/>
        </p:nvSpPr>
        <p:spPr>
          <a:xfrm>
            <a:off x="156408" y="3346545"/>
            <a:ext cx="3814011" cy="56548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PA</a:t>
            </a:r>
          </a:p>
        </p:txBody>
      </p:sp>
      <p:sp>
        <p:nvSpPr>
          <p:cNvPr id="5" name="TextBox 4"/>
          <p:cNvSpPr txBox="1"/>
          <p:nvPr/>
        </p:nvSpPr>
        <p:spPr>
          <a:xfrm>
            <a:off x="156408" y="5158597"/>
            <a:ext cx="4199021" cy="461665"/>
          </a:xfrm>
          <a:prstGeom prst="rect">
            <a:avLst/>
          </a:prstGeom>
          <a:noFill/>
        </p:spPr>
        <p:txBody>
          <a:bodyPr wrap="square" rtlCol="0">
            <a:spAutoFit/>
          </a:bodyPr>
          <a:lstStyle/>
          <a:p>
            <a:r>
              <a:rPr lang="en-US" sz="1200" dirty="0"/>
              <a:t>Decoding can only develop if we have an </a:t>
            </a:r>
          </a:p>
          <a:p>
            <a:r>
              <a:rPr lang="en-US" sz="1200" dirty="0"/>
              <a:t>awareness of the sound (phonemes) of language.</a:t>
            </a:r>
          </a:p>
        </p:txBody>
      </p:sp>
      <p:sp>
        <p:nvSpPr>
          <p:cNvPr id="14" name="TextBox 13"/>
          <p:cNvSpPr txBox="1"/>
          <p:nvPr/>
        </p:nvSpPr>
        <p:spPr>
          <a:xfrm>
            <a:off x="336884" y="6123414"/>
            <a:ext cx="4199021" cy="523220"/>
          </a:xfrm>
          <a:prstGeom prst="rect">
            <a:avLst/>
          </a:prstGeom>
          <a:noFill/>
        </p:spPr>
        <p:txBody>
          <a:bodyPr wrap="square" rtlCol="0">
            <a:spAutoFit/>
          </a:bodyPr>
          <a:lstStyle/>
          <a:p>
            <a:r>
              <a:rPr lang="en-US" sz="1400" b="1"/>
              <a:t>PA is foundation for the development</a:t>
            </a:r>
          </a:p>
          <a:p>
            <a:r>
              <a:rPr lang="en-US" sz="1400" b="1"/>
              <a:t>of all the other Big Ideas</a:t>
            </a:r>
          </a:p>
        </p:txBody>
      </p:sp>
      <p:sp>
        <p:nvSpPr>
          <p:cNvPr id="13" name="Rectangle 12"/>
          <p:cNvSpPr/>
          <p:nvPr/>
        </p:nvSpPr>
        <p:spPr>
          <a:xfrm>
            <a:off x="156408" y="2491324"/>
            <a:ext cx="3814011" cy="565484"/>
          </a:xfrm>
          <a:prstGeom prst="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PA</a:t>
            </a:r>
          </a:p>
        </p:txBody>
      </p:sp>
      <p:sp>
        <p:nvSpPr>
          <p:cNvPr id="15" name="TextBox 14"/>
          <p:cNvSpPr txBox="1"/>
          <p:nvPr/>
        </p:nvSpPr>
        <p:spPr>
          <a:xfrm>
            <a:off x="227317" y="2544154"/>
            <a:ext cx="4199021" cy="523220"/>
          </a:xfrm>
          <a:prstGeom prst="rect">
            <a:avLst/>
          </a:prstGeom>
          <a:noFill/>
        </p:spPr>
        <p:txBody>
          <a:bodyPr wrap="square" rtlCol="0">
            <a:spAutoFit/>
          </a:bodyPr>
          <a:lstStyle/>
          <a:p>
            <a:r>
              <a:rPr lang="en-US" sz="1400"/>
              <a:t>To comprehend text, adequate</a:t>
            </a:r>
          </a:p>
          <a:p>
            <a:r>
              <a:rPr lang="en-US" sz="1400"/>
              <a:t>vocabulary is required</a:t>
            </a:r>
          </a:p>
        </p:txBody>
      </p:sp>
      <p:sp>
        <p:nvSpPr>
          <p:cNvPr id="16" name="TextBox 15"/>
          <p:cNvSpPr txBox="1"/>
          <p:nvPr/>
        </p:nvSpPr>
        <p:spPr>
          <a:xfrm>
            <a:off x="156407" y="3335979"/>
            <a:ext cx="4199021" cy="600164"/>
          </a:xfrm>
          <a:prstGeom prst="rect">
            <a:avLst/>
          </a:prstGeom>
          <a:noFill/>
        </p:spPr>
        <p:txBody>
          <a:bodyPr wrap="square" rtlCol="0">
            <a:spAutoFit/>
          </a:bodyPr>
          <a:lstStyle/>
          <a:p>
            <a:r>
              <a:rPr lang="en-US" sz="1100" dirty="0"/>
              <a:t>To develop vocabulary, we need access to texts at the right level. To read those texts, and absorb</a:t>
            </a:r>
          </a:p>
          <a:p>
            <a:r>
              <a:rPr lang="en-US" sz="1100" dirty="0"/>
              <a:t>meaning, we need to have developed reading fluency</a:t>
            </a:r>
          </a:p>
        </p:txBody>
      </p:sp>
      <p:sp>
        <p:nvSpPr>
          <p:cNvPr id="18" name="TextBox 17"/>
          <p:cNvSpPr txBox="1"/>
          <p:nvPr/>
        </p:nvSpPr>
        <p:spPr>
          <a:xfrm>
            <a:off x="156406" y="4133728"/>
            <a:ext cx="4199021" cy="646331"/>
          </a:xfrm>
          <a:prstGeom prst="rect">
            <a:avLst/>
          </a:prstGeom>
          <a:noFill/>
        </p:spPr>
        <p:txBody>
          <a:bodyPr wrap="square" rtlCol="0">
            <a:spAutoFit/>
          </a:bodyPr>
          <a:lstStyle/>
          <a:p>
            <a:r>
              <a:rPr lang="en-US" sz="1200"/>
              <a:t>Fluency requires satisfactory sight word vocabulary (words we no longer have to decode) and automaticity with PA and phonics.</a:t>
            </a:r>
          </a:p>
        </p:txBody>
      </p:sp>
    </p:spTree>
    <p:extLst>
      <p:ext uri="{BB962C8B-B14F-4D97-AF65-F5344CB8AC3E}">
        <p14:creationId xmlns:p14="http://schemas.microsoft.com/office/powerpoint/2010/main" val="376080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9285583" cy="900852"/>
          </a:xfrm>
        </p:spPr>
        <p:txBody>
          <a:bodyPr/>
          <a:lstStyle/>
          <a:p>
            <a:r>
              <a:rPr lang="en-US" dirty="0"/>
              <a:t>Tier 1 (Whole Class) Reading Resources</a:t>
            </a:r>
          </a:p>
        </p:txBody>
      </p:sp>
      <p:sp>
        <p:nvSpPr>
          <p:cNvPr id="3" name="Content Placeholder 2"/>
          <p:cNvSpPr>
            <a:spLocks noGrp="1"/>
          </p:cNvSpPr>
          <p:nvPr>
            <p:ph idx="1"/>
          </p:nvPr>
        </p:nvSpPr>
        <p:spPr>
          <a:xfrm>
            <a:off x="1154954" y="2255520"/>
            <a:ext cx="8825659" cy="4390940"/>
          </a:xfrm>
        </p:spPr>
        <p:txBody>
          <a:bodyPr>
            <a:normAutofit fontScale="85000" lnSpcReduction="20000"/>
          </a:bodyPr>
          <a:lstStyle/>
          <a:p>
            <a:pPr marL="0" indent="0">
              <a:buNone/>
            </a:pPr>
            <a:r>
              <a:rPr lang="en-US" b="1" dirty="0"/>
              <a:t>Kindergarten</a:t>
            </a:r>
          </a:p>
          <a:p>
            <a:r>
              <a:rPr lang="en-US" dirty="0"/>
              <a:t>Phonological Awareness (see resources)</a:t>
            </a:r>
          </a:p>
          <a:p>
            <a:r>
              <a:rPr lang="en-US" dirty="0"/>
              <a:t>Make, Take &amp; Teach (Alphabetic Principle)</a:t>
            </a:r>
          </a:p>
          <a:p>
            <a:r>
              <a:rPr lang="en-US" dirty="0"/>
              <a:t>Reading A-Z Decodable Books</a:t>
            </a:r>
          </a:p>
          <a:p>
            <a:r>
              <a:rPr lang="en-US" dirty="0"/>
              <a:t>Jolly Phonics</a:t>
            </a:r>
          </a:p>
          <a:p>
            <a:r>
              <a:rPr lang="en-US" dirty="0"/>
              <a:t>Teach Your Monster to Read</a:t>
            </a:r>
          </a:p>
          <a:p>
            <a:pPr marL="0" indent="0">
              <a:buNone/>
            </a:pPr>
            <a:endParaRPr lang="en-US" dirty="0"/>
          </a:p>
          <a:p>
            <a:pPr marL="0" indent="0">
              <a:buNone/>
            </a:pPr>
            <a:endParaRPr lang="en-US" dirty="0"/>
          </a:p>
          <a:p>
            <a:pPr marL="0" indent="0">
              <a:buNone/>
            </a:pPr>
            <a:r>
              <a:rPr lang="en-US" b="1" dirty="0"/>
              <a:t>Grade 1</a:t>
            </a:r>
          </a:p>
          <a:p>
            <a:r>
              <a:rPr lang="en-US" dirty="0"/>
              <a:t>Phonological Awareness (see resources)</a:t>
            </a:r>
          </a:p>
          <a:p>
            <a:r>
              <a:rPr lang="en-US" dirty="0"/>
              <a:t>Make, Take &amp; Teach</a:t>
            </a:r>
          </a:p>
          <a:p>
            <a:r>
              <a:rPr lang="en-US" dirty="0"/>
              <a:t>Reading A-Z Decodable Books</a:t>
            </a:r>
          </a:p>
          <a:p>
            <a:r>
              <a:rPr lang="en-US" dirty="0"/>
              <a:t>Teach Your Child to Read in 100 Easy Lessons</a:t>
            </a:r>
          </a:p>
          <a:p>
            <a:r>
              <a:rPr lang="en-US" dirty="0"/>
              <a:t>Reading Mastery</a:t>
            </a:r>
          </a:p>
          <a:p>
            <a:endParaRPr lang="en-US" dirty="0"/>
          </a:p>
          <a:p>
            <a:endParaRPr lang="en-US" dirty="0"/>
          </a:p>
          <a:p>
            <a:endParaRPr lang="en-US" dirty="0"/>
          </a:p>
        </p:txBody>
      </p:sp>
    </p:spTree>
    <p:extLst>
      <p:ext uri="{BB962C8B-B14F-4D97-AF65-F5344CB8AC3E}">
        <p14:creationId xmlns:p14="http://schemas.microsoft.com/office/powerpoint/2010/main" val="36276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 2/3 Reading Intervention</a:t>
            </a:r>
          </a:p>
        </p:txBody>
      </p:sp>
      <p:sp>
        <p:nvSpPr>
          <p:cNvPr id="3" name="Content Placeholder 2"/>
          <p:cNvSpPr>
            <a:spLocks noGrp="1"/>
          </p:cNvSpPr>
          <p:nvPr>
            <p:ph idx="1"/>
          </p:nvPr>
        </p:nvSpPr>
        <p:spPr>
          <a:xfrm>
            <a:off x="484742" y="2302525"/>
            <a:ext cx="11027885" cy="4428781"/>
          </a:xfrm>
        </p:spPr>
        <p:txBody>
          <a:bodyPr>
            <a:normAutofit/>
          </a:bodyPr>
          <a:lstStyle/>
          <a:p>
            <a:pPr marL="0" indent="0">
              <a:buNone/>
            </a:pPr>
            <a:r>
              <a:rPr lang="en-US" b="1" dirty="0"/>
              <a:t>Start with the foundational skills (Phonological Awareness &amp; Alphabetic Principle- Big Ideas 1&amp;2)</a:t>
            </a:r>
          </a:p>
          <a:p>
            <a:pPr marL="0" indent="0">
              <a:buNone/>
            </a:pPr>
            <a:endParaRPr lang="en-US" b="1" dirty="0"/>
          </a:p>
          <a:p>
            <a:pPr marL="0" indent="0">
              <a:buNone/>
            </a:pPr>
            <a:r>
              <a:rPr lang="en-US" b="1" dirty="0"/>
              <a:t>Reading Mastery/ Teach Your Child to Read in 100 Easy Lessons/ Corrective Reading</a:t>
            </a:r>
          </a:p>
          <a:p>
            <a:r>
              <a:rPr lang="en-US" dirty="0"/>
              <a:t>Student has adequate oral language </a:t>
            </a:r>
            <a:r>
              <a:rPr lang="en-US" sz="1700" dirty="0"/>
              <a:t>(receptive/expressive language) and cognitive skills</a:t>
            </a:r>
          </a:p>
          <a:p>
            <a:r>
              <a:rPr lang="en-US" dirty="0"/>
              <a:t>Difficulty processing at the phoneme level (ORAL)</a:t>
            </a:r>
          </a:p>
          <a:p>
            <a:r>
              <a:rPr lang="en-US" dirty="0"/>
              <a:t>Difficulty blending sounds while decoding (PRINT)</a:t>
            </a:r>
          </a:p>
          <a:p>
            <a:pPr marL="0" indent="0">
              <a:buNone/>
            </a:pPr>
            <a:endParaRPr lang="en-US" dirty="0"/>
          </a:p>
          <a:p>
            <a:pPr marL="0" indent="0">
              <a:buNone/>
            </a:pPr>
            <a:r>
              <a:rPr lang="en-US" b="1" dirty="0"/>
              <a:t>Reading Milestones</a:t>
            </a:r>
          </a:p>
          <a:p>
            <a:r>
              <a:rPr lang="en-US" dirty="0"/>
              <a:t>Effective for students with language delays, developmental disabilities, communication impairments, hearing impairments, and English Language Learners (ELL).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73579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954" y="2239534"/>
            <a:ext cx="8825659" cy="4359570"/>
          </a:xfrm>
        </p:spPr>
        <p:txBody>
          <a:bodyPr>
            <a:normAutofit lnSpcReduction="10000"/>
          </a:bodyPr>
          <a:lstStyle/>
          <a:p>
            <a:r>
              <a:rPr lang="en-US" dirty="0"/>
              <a:t>                   Teach Your Child to Read in 100 Easy Lessons </a:t>
            </a:r>
          </a:p>
          <a:p>
            <a:endParaRPr lang="en-US" dirty="0"/>
          </a:p>
          <a:p>
            <a:endParaRPr lang="en-US" dirty="0"/>
          </a:p>
          <a:p>
            <a:r>
              <a:rPr lang="en-US" dirty="0"/>
              <a:t>Reading A-Z Decodable Books &amp; Phonics Lessons </a:t>
            </a:r>
          </a:p>
          <a:p>
            <a:endParaRPr lang="en-US" dirty="0"/>
          </a:p>
          <a:p>
            <a:r>
              <a:rPr lang="en-US" dirty="0"/>
              <a:t>Reading Mastery/</a:t>
            </a:r>
          </a:p>
          <a:p>
            <a:pPr marL="0" indent="0">
              <a:buNone/>
            </a:pPr>
            <a:r>
              <a:rPr lang="en-US" dirty="0"/>
              <a:t>Corrective Reading</a:t>
            </a:r>
          </a:p>
          <a:p>
            <a:endParaRPr lang="en-US" dirty="0"/>
          </a:p>
          <a:p>
            <a:r>
              <a:rPr lang="en-US" dirty="0"/>
              <a:t>                               </a:t>
            </a:r>
          </a:p>
          <a:p>
            <a:pPr marL="0" indent="0">
              <a:buNone/>
            </a:pPr>
            <a:r>
              <a:rPr lang="en-US" dirty="0"/>
              <a:t>                                 Reading Milestones</a:t>
            </a:r>
          </a:p>
          <a:p>
            <a:pPr marL="0" indent="0">
              <a:buNone/>
            </a:pPr>
            <a:r>
              <a:rPr lang="en-US" dirty="0"/>
              <a:t>  </a:t>
            </a:r>
          </a:p>
        </p:txBody>
      </p:sp>
      <p:sp>
        <p:nvSpPr>
          <p:cNvPr id="4" name="Title 1"/>
          <p:cNvSpPr>
            <a:spLocks noGrp="1"/>
          </p:cNvSpPr>
          <p:nvPr>
            <p:ph type="title"/>
          </p:nvPr>
        </p:nvSpPr>
        <p:spPr/>
        <p:txBody>
          <a:bodyPr/>
          <a:lstStyle/>
          <a:p>
            <a:pPr algn="ctr"/>
            <a:r>
              <a:rPr lang="en-US" dirty="0"/>
              <a:t>Reading Resources </a:t>
            </a:r>
          </a:p>
        </p:txBody>
      </p:sp>
      <p:pic>
        <p:nvPicPr>
          <p:cNvPr id="7" name="Picture 6" descr="Image result for teach your child to read in 100 easy less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9184" y="2102374"/>
            <a:ext cx="936099" cy="121332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reading a-z decodable boo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0779" y="2930486"/>
            <a:ext cx="1152209" cy="17843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reading maste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8670" y="3857003"/>
            <a:ext cx="1502559" cy="12020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ading Milestones - Fourth Edition, Level 1 Pack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9184" y="5059051"/>
            <a:ext cx="1475256" cy="1475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208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BIG IDEA #1 </a:t>
            </a:r>
            <a:r>
              <a:rPr lang="en-US"/>
              <a:t>= Phonological Awareness</a:t>
            </a:r>
            <a:br>
              <a:rPr lang="en-US"/>
            </a:br>
            <a:r>
              <a:rPr lang="en-US" sz="3200"/>
              <a:t>Phonological Awareness is NOT Phonics</a:t>
            </a:r>
          </a:p>
        </p:txBody>
      </p:sp>
      <p:sp>
        <p:nvSpPr>
          <p:cNvPr id="4" name="Text Placeholder 3"/>
          <p:cNvSpPr>
            <a:spLocks noGrp="1"/>
          </p:cNvSpPr>
          <p:nvPr>
            <p:ph type="body" idx="1"/>
          </p:nvPr>
        </p:nvSpPr>
        <p:spPr/>
        <p:txBody>
          <a:bodyPr/>
          <a:lstStyle/>
          <a:p>
            <a:r>
              <a:rPr lang="en-US"/>
              <a:t>Phonological Awareness</a:t>
            </a:r>
          </a:p>
        </p:txBody>
      </p:sp>
      <p:sp>
        <p:nvSpPr>
          <p:cNvPr id="5" name="Content Placeholder 4"/>
          <p:cNvSpPr>
            <a:spLocks noGrp="1"/>
          </p:cNvSpPr>
          <p:nvPr>
            <p:ph sz="half" idx="2"/>
          </p:nvPr>
        </p:nvSpPr>
        <p:spPr/>
        <p:txBody>
          <a:bodyPr>
            <a:normAutofit/>
          </a:bodyPr>
          <a:lstStyle/>
          <a:p>
            <a:r>
              <a:rPr lang="en-US" b="1"/>
              <a:t>NOT PRINT</a:t>
            </a:r>
          </a:p>
          <a:p>
            <a:r>
              <a:rPr lang="en-US" b="1"/>
              <a:t>ORAL language skills </a:t>
            </a:r>
            <a:r>
              <a:rPr lang="en-US"/>
              <a:t>that involve understanding the different ways in which spoken language can be broken down and manipulated</a:t>
            </a:r>
          </a:p>
          <a:p>
            <a:r>
              <a:rPr lang="en-US"/>
              <a:t>Examples = rhyming, clapping out syllables, identifying beginning/ending sounds, counting words in sentences, blending sounds to make words</a:t>
            </a:r>
          </a:p>
        </p:txBody>
      </p:sp>
      <p:sp>
        <p:nvSpPr>
          <p:cNvPr id="6" name="Text Placeholder 5"/>
          <p:cNvSpPr>
            <a:spLocks noGrp="1"/>
          </p:cNvSpPr>
          <p:nvPr>
            <p:ph type="body" sz="quarter" idx="3"/>
          </p:nvPr>
        </p:nvSpPr>
        <p:spPr/>
        <p:txBody>
          <a:bodyPr/>
          <a:lstStyle/>
          <a:p>
            <a:r>
              <a:rPr lang="en-US"/>
              <a:t>Phonics = Alphabetic Principle</a:t>
            </a:r>
          </a:p>
        </p:txBody>
      </p:sp>
      <p:sp>
        <p:nvSpPr>
          <p:cNvPr id="7" name="Content Placeholder 6"/>
          <p:cNvSpPr>
            <a:spLocks noGrp="1"/>
          </p:cNvSpPr>
          <p:nvPr>
            <p:ph sz="quarter" idx="4"/>
          </p:nvPr>
        </p:nvSpPr>
        <p:spPr/>
        <p:txBody>
          <a:bodyPr/>
          <a:lstStyle/>
          <a:p>
            <a:r>
              <a:rPr lang="en-US"/>
              <a:t>PRINT</a:t>
            </a:r>
          </a:p>
          <a:p>
            <a:r>
              <a:rPr lang="en-US"/>
              <a:t>A method for teaching reading that makes the relationship between letters and their sounds explicit</a:t>
            </a:r>
          </a:p>
          <a:p>
            <a:r>
              <a:rPr lang="en-US"/>
              <a:t>“The K says /k/”</a:t>
            </a:r>
          </a:p>
        </p:txBody>
      </p:sp>
    </p:spTree>
    <p:extLst>
      <p:ext uri="{BB962C8B-B14F-4D97-AF65-F5344CB8AC3E}">
        <p14:creationId xmlns:p14="http://schemas.microsoft.com/office/powerpoint/2010/main" val="6338228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9285583" cy="900852"/>
          </a:xfrm>
        </p:spPr>
        <p:txBody>
          <a:bodyPr/>
          <a:lstStyle/>
          <a:p>
            <a:r>
              <a:rPr lang="en-US" dirty="0"/>
              <a:t>Contact Information</a:t>
            </a:r>
            <a:br>
              <a:rPr lang="en-US" dirty="0"/>
            </a:br>
            <a:endParaRPr lang="en-US" dirty="0"/>
          </a:p>
        </p:txBody>
      </p:sp>
      <p:sp>
        <p:nvSpPr>
          <p:cNvPr id="3" name="Content Placeholder 2"/>
          <p:cNvSpPr>
            <a:spLocks noGrp="1"/>
          </p:cNvSpPr>
          <p:nvPr>
            <p:ph idx="1"/>
          </p:nvPr>
        </p:nvSpPr>
        <p:spPr>
          <a:xfrm>
            <a:off x="1154954" y="1874520"/>
            <a:ext cx="9040606" cy="4771940"/>
          </a:xfrm>
        </p:spPr>
        <p:txBody>
          <a:bodyPr>
            <a:normAutofit lnSpcReduction="10000"/>
          </a:bodyPr>
          <a:lstStyle/>
          <a:p>
            <a:endParaRPr lang="en-US" dirty="0"/>
          </a:p>
          <a:p>
            <a:pPr marL="0" indent="0">
              <a:buNone/>
            </a:pPr>
            <a:r>
              <a:rPr lang="en-US" dirty="0"/>
              <a:t>Cheryl Cameron</a:t>
            </a:r>
          </a:p>
          <a:p>
            <a:pPr marL="0" indent="0">
              <a:buNone/>
            </a:pPr>
            <a:r>
              <a:rPr lang="en-US" dirty="0"/>
              <a:t>Speech-Language Pathologist</a:t>
            </a:r>
          </a:p>
          <a:p>
            <a:pPr marL="0" indent="0">
              <a:buNone/>
            </a:pPr>
            <a:r>
              <a:rPr lang="en-US" dirty="0"/>
              <a:t>London District Catholic School Board</a:t>
            </a:r>
          </a:p>
          <a:p>
            <a:pPr marL="0" indent="0">
              <a:buNone/>
            </a:pPr>
            <a:r>
              <a:rPr lang="en-US" dirty="0"/>
              <a:t>(519) 663-2088 x 39000</a:t>
            </a:r>
          </a:p>
          <a:p>
            <a:pPr marL="0" indent="0">
              <a:buNone/>
            </a:pPr>
            <a:r>
              <a:rPr lang="en-US" dirty="0">
                <a:hlinkClick r:id="rId2"/>
              </a:rPr>
              <a:t>ccameron@ldcsb.ca</a:t>
            </a:r>
            <a:endParaRPr lang="en-US" dirty="0"/>
          </a:p>
          <a:p>
            <a:pPr marL="0" indent="0">
              <a:buNone/>
            </a:pPr>
            <a:endParaRPr lang="en-US" dirty="0"/>
          </a:p>
          <a:p>
            <a:pPr marL="0" indent="0">
              <a:buNone/>
            </a:pPr>
            <a:r>
              <a:rPr lang="en-US" dirty="0"/>
              <a:t>Janice Long</a:t>
            </a:r>
          </a:p>
          <a:p>
            <a:pPr marL="0" indent="0">
              <a:buNone/>
            </a:pPr>
            <a:r>
              <a:rPr lang="en-US" dirty="0"/>
              <a:t>Speech-Language Pathologist</a:t>
            </a:r>
          </a:p>
          <a:p>
            <a:pPr marL="0" indent="0">
              <a:buNone/>
            </a:pPr>
            <a:r>
              <a:rPr lang="en-US" dirty="0"/>
              <a:t>London District Catholic School Board</a:t>
            </a:r>
          </a:p>
          <a:p>
            <a:pPr marL="0" indent="0">
              <a:buNone/>
            </a:pPr>
            <a:r>
              <a:rPr lang="en-US" dirty="0"/>
              <a:t>(519) 663-2088 x 39004</a:t>
            </a:r>
          </a:p>
          <a:p>
            <a:pPr marL="0" indent="0">
              <a:buNone/>
            </a:pPr>
            <a:r>
              <a:rPr lang="en-US" dirty="0">
                <a:hlinkClick r:id="rId3"/>
              </a:rPr>
              <a:t>jlong@ldcsb.ca</a:t>
            </a:r>
            <a:endParaRPr lang="en-US" dirty="0"/>
          </a:p>
          <a:p>
            <a:pPr marL="0" indent="0">
              <a:buNone/>
            </a:pPr>
            <a:endParaRPr lang="en-US" dirty="0"/>
          </a:p>
        </p:txBody>
      </p:sp>
    </p:spTree>
    <p:extLst>
      <p:ext uri="{BB962C8B-B14F-4D97-AF65-F5344CB8AC3E}">
        <p14:creationId xmlns:p14="http://schemas.microsoft.com/office/powerpoint/2010/main" val="1407824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014" y="723900"/>
            <a:ext cx="3479038" cy="1447800"/>
          </a:xfrm>
        </p:spPr>
        <p:txBody>
          <a:bodyPr/>
          <a:lstStyle/>
          <a:p>
            <a:r>
              <a:rPr lang="en-CA" sz="4400" b="1" dirty="0"/>
              <a:t>Phoneme Segmenting </a:t>
            </a:r>
            <a:endParaRPr lang="en-CA" sz="4400" dirty="0"/>
          </a:p>
        </p:txBody>
      </p:sp>
      <p:sp>
        <p:nvSpPr>
          <p:cNvPr id="6" name="Text Placeholder 3"/>
          <p:cNvSpPr>
            <a:spLocks noGrp="1"/>
          </p:cNvSpPr>
          <p:nvPr>
            <p:ph type="body" sz="half" idx="2"/>
          </p:nvPr>
        </p:nvSpPr>
        <p:spPr>
          <a:xfrm>
            <a:off x="812014" y="2681208"/>
            <a:ext cx="3973346" cy="3343672"/>
          </a:xfrm>
        </p:spPr>
        <p:txBody>
          <a:bodyPr>
            <a:normAutofit/>
          </a:bodyPr>
          <a:lstStyle/>
          <a:p>
            <a:r>
              <a:rPr lang="en-CA" sz="2400" dirty="0">
                <a:solidFill>
                  <a:schemeClr val="bg1"/>
                </a:solidFill>
              </a:rPr>
              <a:t>SEGMENTING WITH BEADS</a:t>
            </a:r>
          </a:p>
          <a:p>
            <a:r>
              <a:rPr lang="en-CA" sz="2400" dirty="0">
                <a:solidFill>
                  <a:schemeClr val="bg1"/>
                </a:solidFill>
              </a:rPr>
              <a:t>(</a:t>
            </a:r>
            <a:r>
              <a:rPr lang="en-CA" sz="2400" dirty="0" err="1">
                <a:solidFill>
                  <a:schemeClr val="bg1"/>
                </a:solidFill>
              </a:rPr>
              <a:t>Make,Take&amp;Teach</a:t>
            </a:r>
            <a:r>
              <a:rPr lang="en-CA" sz="2400" dirty="0">
                <a:solidFill>
                  <a:schemeClr val="bg1"/>
                </a:solidFill>
              </a:rPr>
              <a:t>)</a:t>
            </a:r>
          </a:p>
          <a:p>
            <a:endParaRPr lang="en-CA" sz="2000" dirty="0">
              <a:solidFill>
                <a:schemeClr val="bg1"/>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23776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BIG IDEA #1: Phonological Awareness</a:t>
            </a:r>
          </a:p>
        </p:txBody>
      </p:sp>
      <p:sp>
        <p:nvSpPr>
          <p:cNvPr id="3" name="Text Placeholder 2"/>
          <p:cNvSpPr>
            <a:spLocks noGrp="1"/>
          </p:cNvSpPr>
          <p:nvPr>
            <p:ph type="body" idx="1"/>
          </p:nvPr>
        </p:nvSpPr>
        <p:spPr/>
        <p:txBody>
          <a:bodyPr/>
          <a:lstStyle/>
          <a:p>
            <a:r>
              <a:rPr lang="en-US"/>
              <a:t>PHONOLOGICAL AWARENESSS</a:t>
            </a:r>
          </a:p>
        </p:txBody>
      </p:sp>
      <p:sp>
        <p:nvSpPr>
          <p:cNvPr id="4" name="Content Placeholder 3"/>
          <p:cNvSpPr>
            <a:spLocks noGrp="1"/>
          </p:cNvSpPr>
          <p:nvPr>
            <p:ph sz="half" idx="2"/>
          </p:nvPr>
        </p:nvSpPr>
        <p:spPr/>
        <p:txBody>
          <a:bodyPr/>
          <a:lstStyle/>
          <a:p>
            <a:r>
              <a:rPr lang="en-US"/>
              <a:t>Broad term- includes phonemic awareness</a:t>
            </a:r>
          </a:p>
          <a:p>
            <a:r>
              <a:rPr lang="en-US"/>
              <a:t>Identify and manipulate </a:t>
            </a:r>
            <a:r>
              <a:rPr lang="en-US" b="1" u="sng"/>
              <a:t>larger parts </a:t>
            </a:r>
            <a:r>
              <a:rPr lang="en-US"/>
              <a:t>of spoken language (rhyme, syllable, words)</a:t>
            </a:r>
          </a:p>
          <a:p>
            <a:pPr marL="0" indent="0">
              <a:buNone/>
            </a:pPr>
            <a:endParaRPr lang="en-US"/>
          </a:p>
        </p:txBody>
      </p:sp>
      <p:sp>
        <p:nvSpPr>
          <p:cNvPr id="5" name="Text Placeholder 4"/>
          <p:cNvSpPr>
            <a:spLocks noGrp="1"/>
          </p:cNvSpPr>
          <p:nvPr>
            <p:ph type="body" sz="quarter" idx="3"/>
          </p:nvPr>
        </p:nvSpPr>
        <p:spPr/>
        <p:txBody>
          <a:bodyPr/>
          <a:lstStyle/>
          <a:p>
            <a:r>
              <a:rPr lang="en-US"/>
              <a:t>PHONEMIC AWARENESS</a:t>
            </a:r>
          </a:p>
        </p:txBody>
      </p:sp>
      <p:sp>
        <p:nvSpPr>
          <p:cNvPr id="6" name="Content Placeholder 5"/>
          <p:cNvSpPr>
            <a:spLocks noGrp="1"/>
          </p:cNvSpPr>
          <p:nvPr>
            <p:ph sz="quarter" idx="4"/>
          </p:nvPr>
        </p:nvSpPr>
        <p:spPr/>
        <p:txBody>
          <a:bodyPr/>
          <a:lstStyle/>
          <a:p>
            <a:r>
              <a:rPr lang="en-US"/>
              <a:t>Narrower, subcategory of phonological awareness</a:t>
            </a:r>
          </a:p>
          <a:p>
            <a:r>
              <a:rPr lang="en-US"/>
              <a:t>Identify and manipulate </a:t>
            </a:r>
            <a:r>
              <a:rPr lang="en-US" b="1" u="sng"/>
              <a:t>individual sounds </a:t>
            </a:r>
            <a:r>
              <a:rPr lang="en-US"/>
              <a:t>of spoken words</a:t>
            </a:r>
          </a:p>
        </p:txBody>
      </p:sp>
    </p:spTree>
    <p:extLst>
      <p:ext uri="{BB962C8B-B14F-4D97-AF65-F5344CB8AC3E}">
        <p14:creationId xmlns:p14="http://schemas.microsoft.com/office/powerpoint/2010/main" val="817641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a:t>BIG IDEA #1: Phonological Awareness</a:t>
            </a:r>
          </a:p>
        </p:txBody>
      </p:sp>
      <p:sp>
        <p:nvSpPr>
          <p:cNvPr id="9" name="Text Placeholder 8"/>
          <p:cNvSpPr>
            <a:spLocks noGrp="1"/>
          </p:cNvSpPr>
          <p:nvPr>
            <p:ph type="body" sz="half" idx="2"/>
          </p:nvPr>
        </p:nvSpPr>
        <p:spPr/>
        <p:txBody>
          <a:bodyPr>
            <a:normAutofit/>
          </a:bodyPr>
          <a:lstStyle/>
          <a:p>
            <a:endParaRPr lang="en-US" sz="3200"/>
          </a:p>
        </p:txBody>
      </p:sp>
      <p:sp>
        <p:nvSpPr>
          <p:cNvPr id="2" name="Content Placeholder 1"/>
          <p:cNvSpPr>
            <a:spLocks noGrp="1"/>
          </p:cNvSpPr>
          <p:nvPr>
            <p:ph idx="1"/>
          </p:nvPr>
        </p:nvSpPr>
        <p:spPr/>
        <p:txBody>
          <a:bodyPr/>
          <a:lstStyle/>
          <a:p>
            <a:r>
              <a:rPr lang="en-US">
                <a:hlinkClick r:id="rId2"/>
              </a:rPr>
              <a:t>http://reading.uoregon.edu/big_ideas/pa/pa_skills_seg.php#</a:t>
            </a:r>
            <a:endParaRPr lang="en-US"/>
          </a:p>
          <a:p>
            <a:endParaRPr lang="en-US"/>
          </a:p>
          <a:p>
            <a:r>
              <a:rPr lang="en-US" u="sng">
                <a:hlinkClick r:id="rId3"/>
              </a:rPr>
              <a:t>https://m.youtube.com/watch?v=dquCtrqbKpY</a:t>
            </a:r>
            <a:endParaRPr lang="en-US"/>
          </a:p>
        </p:txBody>
      </p:sp>
      <p:pic>
        <p:nvPicPr>
          <p:cNvPr id="5" name="Picture 4" descr="C:\Users\jlong\Downloads\Phonological-Awareness umbrella.gif"/>
          <p:cNvPicPr/>
          <p:nvPr/>
        </p:nvPicPr>
        <p:blipFill>
          <a:blip r:embed="rId4">
            <a:extLst>
              <a:ext uri="{28A0092B-C50C-407E-A947-70E740481C1C}">
                <a14:useLocalDpi xmlns:a14="http://schemas.microsoft.com/office/drawing/2010/main" val="0"/>
              </a:ext>
            </a:extLst>
          </a:blip>
          <a:srcRect/>
          <a:stretch>
            <a:fillRect/>
          </a:stretch>
        </p:blipFill>
        <p:spPr bwMode="auto">
          <a:xfrm>
            <a:off x="5584494" y="-156298"/>
            <a:ext cx="5806784" cy="7014298"/>
          </a:xfrm>
          <a:prstGeom prst="rect">
            <a:avLst/>
          </a:prstGeom>
          <a:noFill/>
          <a:ln>
            <a:noFill/>
          </a:ln>
        </p:spPr>
      </p:pic>
      <p:sp>
        <p:nvSpPr>
          <p:cNvPr id="3" name="TextBox 2"/>
          <p:cNvSpPr txBox="1"/>
          <p:nvPr/>
        </p:nvSpPr>
        <p:spPr>
          <a:xfrm>
            <a:off x="6004560" y="411480"/>
            <a:ext cx="4966652" cy="158496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919255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BIG IDEA #1: Phonological Awareness</a:t>
            </a: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1501640496"/>
              </p:ext>
            </p:extLst>
          </p:nvPr>
        </p:nvGraphicFramePr>
        <p:xfrm>
          <a:off x="1554945" y="3221686"/>
          <a:ext cx="8824914" cy="2966720"/>
        </p:xfrm>
        <a:graphic>
          <a:graphicData uri="http://schemas.openxmlformats.org/drawingml/2006/table">
            <a:tbl>
              <a:tblPr firstRow="1" bandRow="1">
                <a:tableStyleId>{5C22544A-7EE6-4342-B048-85BDC9FD1C3A}</a:tableStyleId>
              </a:tblPr>
              <a:tblGrid>
                <a:gridCol w="2941638">
                  <a:extLst>
                    <a:ext uri="{9D8B030D-6E8A-4147-A177-3AD203B41FA5}">
                      <a16:colId xmlns:a16="http://schemas.microsoft.com/office/drawing/2014/main" val="20000"/>
                    </a:ext>
                  </a:extLst>
                </a:gridCol>
                <a:gridCol w="2941638">
                  <a:extLst>
                    <a:ext uri="{9D8B030D-6E8A-4147-A177-3AD203B41FA5}">
                      <a16:colId xmlns:a16="http://schemas.microsoft.com/office/drawing/2014/main" val="20001"/>
                    </a:ext>
                  </a:extLst>
                </a:gridCol>
                <a:gridCol w="2941638">
                  <a:extLst>
                    <a:ext uri="{9D8B030D-6E8A-4147-A177-3AD203B41FA5}">
                      <a16:colId xmlns:a16="http://schemas.microsoft.com/office/drawing/2014/main" val="20002"/>
                    </a:ext>
                  </a:extLst>
                </a:gridCol>
              </a:tblGrid>
              <a:tr h="370840">
                <a:tc>
                  <a:txBody>
                    <a:bodyPr/>
                    <a:lstStyle/>
                    <a:p>
                      <a:r>
                        <a:rPr lang="en-US" dirty="0"/>
                        <a:t>Skill</a:t>
                      </a:r>
                    </a:p>
                  </a:txBody>
                  <a:tcPr/>
                </a:tc>
                <a:tc>
                  <a:txBody>
                    <a:bodyPr/>
                    <a:lstStyle/>
                    <a:p>
                      <a:r>
                        <a:rPr lang="en-US" dirty="0"/>
                        <a:t>Example</a:t>
                      </a:r>
                    </a:p>
                  </a:txBody>
                  <a:tcPr/>
                </a:tc>
                <a:tc>
                  <a:txBody>
                    <a:bodyPr/>
                    <a:lstStyle/>
                    <a:p>
                      <a:r>
                        <a:rPr lang="en-US" dirty="0"/>
                        <a:t>Period of Acquisition</a:t>
                      </a:r>
                    </a:p>
                  </a:txBody>
                  <a:tcPr/>
                </a:tc>
                <a:extLst>
                  <a:ext uri="{0D108BD9-81ED-4DB2-BD59-A6C34878D82A}">
                    <a16:rowId xmlns:a16="http://schemas.microsoft.com/office/drawing/2014/main" val="10000"/>
                  </a:ext>
                </a:extLst>
              </a:tr>
              <a:tr h="370840">
                <a:tc>
                  <a:txBody>
                    <a:bodyPr/>
                    <a:lstStyle/>
                    <a:p>
                      <a:pPr marL="0" marR="0">
                        <a:lnSpc>
                          <a:spcPct val="115000"/>
                        </a:lnSpc>
                        <a:spcBef>
                          <a:spcPts val="0"/>
                        </a:spcBef>
                        <a:spcAft>
                          <a:spcPts val="0"/>
                        </a:spcAft>
                      </a:pPr>
                      <a:r>
                        <a:rPr lang="en-CA" sz="1200" b="1" dirty="0">
                          <a:solidFill>
                            <a:srgbClr val="0070C0"/>
                          </a:solidFill>
                          <a:effectLst/>
                          <a:latin typeface="Tahoma" panose="020B0604030504040204" pitchFamily="34" charset="0"/>
                          <a:ea typeface="Calibri" panose="020F0502020204030204" pitchFamily="34" charset="0"/>
                          <a:cs typeface="Times New Roman" panose="02020603050405020304" pitchFamily="18" charset="0"/>
                        </a:rPr>
                        <a:t>Rhyming</a:t>
                      </a:r>
                      <a:endParaRPr lang="en-US"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CA" sz="1200" dirty="0">
                          <a:effectLst/>
                          <a:latin typeface="Tahoma" panose="020B060403050404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CA" sz="1200" dirty="0">
                          <a:effectLst/>
                          <a:latin typeface="Tahoma" panose="020B060403050404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70840">
                <a:tc>
                  <a:txBody>
                    <a:bodyPr/>
                    <a:lstStyle/>
                    <a:p>
                      <a:pPr marL="0" marR="0">
                        <a:lnSpc>
                          <a:spcPct val="115000"/>
                        </a:lnSpc>
                        <a:spcBef>
                          <a:spcPts val="0"/>
                        </a:spcBef>
                        <a:spcAft>
                          <a:spcPts val="0"/>
                        </a:spcAft>
                      </a:pPr>
                      <a:r>
                        <a:rPr lang="en-CA" sz="1200">
                          <a:effectLst/>
                          <a:latin typeface="Tahoma" panose="020B0604030504040204" pitchFamily="34" charset="0"/>
                          <a:ea typeface="Calibri" panose="020F0502020204030204" pitchFamily="34" charset="0"/>
                          <a:cs typeface="Times New Roman" panose="02020603050405020304" pitchFamily="18" charset="0"/>
                        </a:rPr>
                        <a:t>Recognition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CA" sz="1200">
                          <a:effectLst/>
                          <a:latin typeface="Tahoma" panose="020B0604030504040204" pitchFamily="34" charset="0"/>
                          <a:ea typeface="Calibri" panose="020F0502020204030204" pitchFamily="34" charset="0"/>
                          <a:cs typeface="Times New Roman" panose="02020603050405020304" pitchFamily="18" charset="0"/>
                        </a:rPr>
                        <a:t>Does </a:t>
                      </a:r>
                      <a:r>
                        <a:rPr lang="en-CA" sz="1200" i="1">
                          <a:effectLst/>
                          <a:latin typeface="Tahoma" panose="020B0604030504040204" pitchFamily="34" charset="0"/>
                          <a:ea typeface="Calibri" panose="020F0502020204030204" pitchFamily="34" charset="0"/>
                          <a:cs typeface="Times New Roman" panose="02020603050405020304" pitchFamily="18" charset="0"/>
                        </a:rPr>
                        <a:t>dog</a:t>
                      </a:r>
                      <a:r>
                        <a:rPr lang="en-CA" sz="1200">
                          <a:effectLst/>
                          <a:latin typeface="Tahoma" panose="020B0604030504040204" pitchFamily="34" charset="0"/>
                          <a:ea typeface="Calibri" panose="020F0502020204030204" pitchFamily="34" charset="0"/>
                          <a:cs typeface="Times New Roman" panose="02020603050405020304" pitchFamily="18" charset="0"/>
                        </a:rPr>
                        <a:t> rhyme with </a:t>
                      </a:r>
                      <a:r>
                        <a:rPr lang="en-CA" sz="1200" i="1">
                          <a:effectLst/>
                          <a:latin typeface="Tahoma" panose="020B0604030504040204" pitchFamily="34" charset="0"/>
                          <a:ea typeface="Calibri" panose="020F0502020204030204" pitchFamily="34" charset="0"/>
                          <a:cs typeface="Times New Roman" panose="02020603050405020304" pitchFamily="18" charset="0"/>
                        </a:rPr>
                        <a:t>log</a:t>
                      </a:r>
                      <a:r>
                        <a:rPr lang="en-CA" sz="1200">
                          <a:effectLst/>
                          <a:latin typeface="Tahoma" panose="020B0604030504040204" pitchFamily="34"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CA" sz="1200">
                          <a:effectLst/>
                          <a:latin typeface="Tahoma" panose="020B0604030504040204" pitchFamily="34" charset="0"/>
                          <a:ea typeface="Calibri" panose="020F0502020204030204" pitchFamily="34" charset="0"/>
                          <a:cs typeface="Times New Roman" panose="02020603050405020304" pitchFamily="18" charset="0"/>
                        </a:rPr>
                        <a:t>Kindergarten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70840">
                <a:tc>
                  <a:txBody>
                    <a:bodyPr/>
                    <a:lstStyle/>
                    <a:p>
                      <a:pPr marL="0" marR="0">
                        <a:lnSpc>
                          <a:spcPct val="115000"/>
                        </a:lnSpc>
                        <a:spcBef>
                          <a:spcPts val="0"/>
                        </a:spcBef>
                        <a:spcAft>
                          <a:spcPts val="0"/>
                        </a:spcAft>
                      </a:pPr>
                      <a:r>
                        <a:rPr lang="en-CA" sz="1200">
                          <a:effectLst/>
                          <a:latin typeface="Tahoma" panose="020B0604030504040204" pitchFamily="34" charset="0"/>
                          <a:ea typeface="Calibri" panose="020F0502020204030204" pitchFamily="34" charset="0"/>
                          <a:cs typeface="Times New Roman" panose="02020603050405020304" pitchFamily="18" charset="0"/>
                        </a:rPr>
                        <a:t>Completion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CA" sz="1200">
                          <a:effectLst/>
                          <a:latin typeface="Tahoma" panose="020B0604030504040204" pitchFamily="34" charset="0"/>
                          <a:ea typeface="Calibri" panose="020F0502020204030204" pitchFamily="34" charset="0"/>
                          <a:cs typeface="Times New Roman" panose="02020603050405020304" pitchFamily="18" charset="0"/>
                        </a:rPr>
                        <a:t>Along came a sheep riding in 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CA" sz="1200">
                          <a:effectLst/>
                          <a:latin typeface="Tahoma" panose="020B0604030504040204" pitchFamily="34" charset="0"/>
                          <a:ea typeface="Calibri" panose="020F0502020204030204" pitchFamily="34" charset="0"/>
                          <a:cs typeface="Times New Roman" panose="02020603050405020304" pitchFamily="18" charset="0"/>
                        </a:rPr>
                        <a:t>Kindergarten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70840">
                <a:tc>
                  <a:txBody>
                    <a:bodyPr/>
                    <a:lstStyle/>
                    <a:p>
                      <a:pPr marL="0" marR="0">
                        <a:lnSpc>
                          <a:spcPct val="115000"/>
                        </a:lnSpc>
                        <a:spcBef>
                          <a:spcPts val="0"/>
                        </a:spcBef>
                        <a:spcAft>
                          <a:spcPts val="0"/>
                        </a:spcAft>
                      </a:pPr>
                      <a:r>
                        <a:rPr lang="en-CA" sz="1200">
                          <a:effectLst/>
                          <a:latin typeface="Tahoma" panose="020B0604030504040204" pitchFamily="34" charset="0"/>
                          <a:ea typeface="Calibri" panose="020F0502020204030204" pitchFamily="34" charset="0"/>
                          <a:cs typeface="Times New Roman" panose="02020603050405020304" pitchFamily="18" charset="0"/>
                        </a:rPr>
                        <a:t>Production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CA" sz="1200">
                          <a:effectLst/>
                          <a:latin typeface="Tahoma" panose="020B0604030504040204" pitchFamily="34" charset="0"/>
                          <a:ea typeface="Calibri" panose="020F0502020204030204" pitchFamily="34" charset="0"/>
                          <a:cs typeface="Times New Roman" panose="02020603050405020304" pitchFamily="18" charset="0"/>
                        </a:rPr>
                        <a:t>What rhymes with blue? (shoe)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CA" sz="1200">
                          <a:effectLst/>
                          <a:latin typeface="Tahoma" panose="020B0604030504040204" pitchFamily="34" charset="0"/>
                          <a:ea typeface="Calibri" panose="020F0502020204030204" pitchFamily="34" charset="0"/>
                          <a:cs typeface="Times New Roman" panose="02020603050405020304" pitchFamily="18" charset="0"/>
                        </a:rPr>
                        <a:t>Kindergarten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70840">
                <a:tc>
                  <a:txBody>
                    <a:bodyPr/>
                    <a:lstStyle/>
                    <a:p>
                      <a:pPr marL="0" marR="0">
                        <a:lnSpc>
                          <a:spcPct val="115000"/>
                        </a:lnSpc>
                        <a:spcBef>
                          <a:spcPts val="0"/>
                        </a:spcBef>
                        <a:spcAft>
                          <a:spcPts val="0"/>
                        </a:spcAft>
                      </a:pPr>
                      <a:r>
                        <a:rPr lang="en-CA" sz="1200" b="1" dirty="0">
                          <a:solidFill>
                            <a:srgbClr val="0070C0"/>
                          </a:solidFill>
                          <a:effectLst/>
                          <a:latin typeface="Tahoma" panose="020B0604030504040204" pitchFamily="34" charset="0"/>
                          <a:ea typeface="Calibri" panose="020F0502020204030204" pitchFamily="34" charset="0"/>
                          <a:cs typeface="Times New Roman" panose="02020603050405020304" pitchFamily="18" charset="0"/>
                        </a:rPr>
                        <a:t>Syllable</a:t>
                      </a:r>
                      <a:endParaRPr lang="en-US"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CA" sz="1200">
                          <a:effectLst/>
                          <a:latin typeface="Tahoma" panose="020B060403050404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CA" sz="1200">
                          <a:effectLst/>
                          <a:latin typeface="Tahoma" panose="020B060403050404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70840">
                <a:tc>
                  <a:txBody>
                    <a:bodyPr/>
                    <a:lstStyle/>
                    <a:p>
                      <a:pPr marL="0" marR="0">
                        <a:lnSpc>
                          <a:spcPct val="115000"/>
                        </a:lnSpc>
                        <a:spcBef>
                          <a:spcPts val="0"/>
                        </a:spcBef>
                        <a:spcAft>
                          <a:spcPts val="0"/>
                        </a:spcAft>
                      </a:pPr>
                      <a:r>
                        <a:rPr lang="en-CA" sz="1200">
                          <a:effectLst/>
                          <a:latin typeface="Tahoma" panose="020B0604030504040204" pitchFamily="34" charset="0"/>
                          <a:ea typeface="Calibri" panose="020F0502020204030204" pitchFamily="34" charset="0"/>
                          <a:cs typeface="Times New Roman" panose="02020603050405020304" pitchFamily="18" charset="0"/>
                        </a:rPr>
                        <a:t>Segmentation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CA" sz="1200">
                          <a:effectLst/>
                          <a:latin typeface="Tahoma" panose="020B0604030504040204" pitchFamily="34" charset="0"/>
                          <a:ea typeface="Calibri" panose="020F0502020204030204" pitchFamily="34" charset="0"/>
                          <a:cs typeface="Times New Roman" panose="02020603050405020304" pitchFamily="18" charset="0"/>
                        </a:rPr>
                        <a:t>Pen-cil, hel-i-cop-ter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CA" sz="1200">
                          <a:effectLst/>
                          <a:latin typeface="Tahoma" panose="020B0604030504040204" pitchFamily="34" charset="0"/>
                          <a:ea typeface="Calibri" panose="020F0502020204030204" pitchFamily="34" charset="0"/>
                          <a:cs typeface="Times New Roman" panose="02020603050405020304" pitchFamily="18" charset="0"/>
                        </a:rPr>
                        <a:t>Kindergarten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70840">
                <a:tc>
                  <a:txBody>
                    <a:bodyPr/>
                    <a:lstStyle/>
                    <a:p>
                      <a:pPr marL="0" marR="0">
                        <a:lnSpc>
                          <a:spcPct val="115000"/>
                        </a:lnSpc>
                        <a:spcBef>
                          <a:spcPts val="0"/>
                        </a:spcBef>
                        <a:spcAft>
                          <a:spcPts val="0"/>
                        </a:spcAft>
                      </a:pPr>
                      <a:r>
                        <a:rPr lang="en-CA" sz="1200" dirty="0">
                          <a:effectLst/>
                          <a:latin typeface="Tahoma" panose="020B0604030504040204" pitchFamily="34" charset="0"/>
                          <a:ea typeface="Calibri" panose="020F0502020204030204" pitchFamily="34" charset="0"/>
                          <a:cs typeface="Times New Roman" panose="02020603050405020304" pitchFamily="18" charset="0"/>
                        </a:rPr>
                        <a:t>Deletion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CA" sz="1200" i="1" dirty="0">
                          <a:effectLst/>
                          <a:latin typeface="Tahoma" panose="020B0604030504040204" pitchFamily="34" charset="0"/>
                          <a:ea typeface="Calibri" panose="020F0502020204030204" pitchFamily="34" charset="0"/>
                          <a:cs typeface="Times New Roman" panose="02020603050405020304" pitchFamily="18" charset="0"/>
                        </a:rPr>
                        <a:t>Cupcake </a:t>
                      </a:r>
                      <a:r>
                        <a:rPr lang="en-CA" sz="1200" dirty="0">
                          <a:effectLst/>
                          <a:latin typeface="Tahoma" panose="020B0604030504040204" pitchFamily="34" charset="0"/>
                          <a:ea typeface="Calibri" panose="020F0502020204030204" pitchFamily="34" charset="0"/>
                          <a:cs typeface="Times New Roman" panose="02020603050405020304" pitchFamily="18" charset="0"/>
                        </a:rPr>
                        <a:t>without the </a:t>
                      </a:r>
                      <a:r>
                        <a:rPr lang="en-CA" sz="1200" i="1" dirty="0">
                          <a:effectLst/>
                          <a:latin typeface="Tahoma" panose="020B0604030504040204" pitchFamily="34" charset="0"/>
                          <a:ea typeface="Calibri" panose="020F0502020204030204" pitchFamily="34" charset="0"/>
                          <a:cs typeface="Times New Roman" panose="02020603050405020304" pitchFamily="18" charset="0"/>
                        </a:rPr>
                        <a:t>cup</a:t>
                      </a:r>
                      <a:r>
                        <a:rPr lang="en-CA" sz="1200" dirty="0">
                          <a:effectLst/>
                          <a:latin typeface="Tahoma" panose="020B0604030504040204" pitchFamily="34" charset="0"/>
                          <a:ea typeface="Calibri" panose="020F0502020204030204" pitchFamily="34" charset="0"/>
                          <a:cs typeface="Times New Roman" panose="02020603050405020304" pitchFamily="18" charset="0"/>
                        </a:rPr>
                        <a:t> (cake)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CA" sz="1200" dirty="0">
                          <a:effectLst/>
                          <a:latin typeface="Tahoma" panose="020B0604030504040204" pitchFamily="34" charset="0"/>
                          <a:ea typeface="Calibri" panose="020F0502020204030204" pitchFamily="34" charset="0"/>
                          <a:cs typeface="Times New Roman" panose="02020603050405020304" pitchFamily="18" charset="0"/>
                        </a:rPr>
                        <a:t>Kindergarten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sp>
        <p:nvSpPr>
          <p:cNvPr id="15" name="TextBox 14"/>
          <p:cNvSpPr txBox="1"/>
          <p:nvPr/>
        </p:nvSpPr>
        <p:spPr>
          <a:xfrm>
            <a:off x="2421228" y="2395470"/>
            <a:ext cx="7116051" cy="584775"/>
          </a:xfrm>
          <a:prstGeom prst="rect">
            <a:avLst/>
          </a:prstGeom>
          <a:noFill/>
        </p:spPr>
        <p:txBody>
          <a:bodyPr wrap="none" rtlCol="0">
            <a:spAutoFit/>
          </a:bodyPr>
          <a:lstStyle/>
          <a:p>
            <a:r>
              <a:rPr lang="en-US" sz="3200" b="1"/>
              <a:t>Phonological Awareness Hierarchy</a:t>
            </a:r>
          </a:p>
        </p:txBody>
      </p:sp>
    </p:spTree>
    <p:extLst>
      <p:ext uri="{BB962C8B-B14F-4D97-AF65-F5344CB8AC3E}">
        <p14:creationId xmlns:p14="http://schemas.microsoft.com/office/powerpoint/2010/main" val="860155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BIG IDEA #1: Phonological Awareness</a:t>
            </a: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2918242906"/>
              </p:ext>
            </p:extLst>
          </p:nvPr>
        </p:nvGraphicFramePr>
        <p:xfrm>
          <a:off x="1645096" y="2719411"/>
          <a:ext cx="8824914" cy="3604116"/>
        </p:xfrm>
        <a:graphic>
          <a:graphicData uri="http://schemas.openxmlformats.org/drawingml/2006/table">
            <a:tbl>
              <a:tblPr firstRow="1" bandRow="1">
                <a:tableStyleId>{5C22544A-7EE6-4342-B048-85BDC9FD1C3A}</a:tableStyleId>
              </a:tblPr>
              <a:tblGrid>
                <a:gridCol w="2941638">
                  <a:extLst>
                    <a:ext uri="{9D8B030D-6E8A-4147-A177-3AD203B41FA5}">
                      <a16:colId xmlns:a16="http://schemas.microsoft.com/office/drawing/2014/main" val="20000"/>
                    </a:ext>
                  </a:extLst>
                </a:gridCol>
                <a:gridCol w="2941638">
                  <a:extLst>
                    <a:ext uri="{9D8B030D-6E8A-4147-A177-3AD203B41FA5}">
                      <a16:colId xmlns:a16="http://schemas.microsoft.com/office/drawing/2014/main" val="20001"/>
                    </a:ext>
                  </a:extLst>
                </a:gridCol>
                <a:gridCol w="2941638">
                  <a:extLst>
                    <a:ext uri="{9D8B030D-6E8A-4147-A177-3AD203B41FA5}">
                      <a16:colId xmlns:a16="http://schemas.microsoft.com/office/drawing/2014/main" val="20002"/>
                    </a:ext>
                  </a:extLst>
                </a:gridCol>
              </a:tblGrid>
              <a:tr h="280544">
                <a:tc>
                  <a:txBody>
                    <a:bodyPr/>
                    <a:lstStyle/>
                    <a:p>
                      <a:r>
                        <a:rPr lang="en-US" dirty="0"/>
                        <a:t>Skill</a:t>
                      </a:r>
                    </a:p>
                  </a:txBody>
                  <a:tcPr/>
                </a:tc>
                <a:tc>
                  <a:txBody>
                    <a:bodyPr/>
                    <a:lstStyle/>
                    <a:p>
                      <a:r>
                        <a:rPr lang="en-US" dirty="0"/>
                        <a:t>Example</a:t>
                      </a:r>
                    </a:p>
                  </a:txBody>
                  <a:tcPr/>
                </a:tc>
                <a:tc>
                  <a:txBody>
                    <a:bodyPr/>
                    <a:lstStyle/>
                    <a:p>
                      <a:r>
                        <a:rPr lang="en-US" dirty="0"/>
                        <a:t>Period of Acquisition</a:t>
                      </a:r>
                    </a:p>
                  </a:txBody>
                  <a:tcPr/>
                </a:tc>
                <a:extLst>
                  <a:ext uri="{0D108BD9-81ED-4DB2-BD59-A6C34878D82A}">
                    <a16:rowId xmlns:a16="http://schemas.microsoft.com/office/drawing/2014/main" val="10000"/>
                  </a:ext>
                </a:extLst>
              </a:tr>
              <a:tr h="280544">
                <a:tc>
                  <a:txBody>
                    <a:bodyPr/>
                    <a:lstStyle/>
                    <a:p>
                      <a:pPr marL="0" marR="0">
                        <a:lnSpc>
                          <a:spcPct val="115000"/>
                        </a:lnSpc>
                        <a:spcBef>
                          <a:spcPts val="0"/>
                        </a:spcBef>
                        <a:spcAft>
                          <a:spcPts val="0"/>
                        </a:spcAft>
                      </a:pPr>
                      <a:r>
                        <a:rPr lang="en-CA" sz="1200" b="1" dirty="0">
                          <a:solidFill>
                            <a:srgbClr val="365F91"/>
                          </a:solidFill>
                          <a:effectLst/>
                          <a:latin typeface="Tahoma" panose="020B0604030504040204" pitchFamily="34" charset="0"/>
                          <a:ea typeface="Calibri" panose="020F0502020204030204" pitchFamily="34" charset="0"/>
                          <a:cs typeface="Times New Roman" panose="02020603050405020304" pitchFamily="18" charset="0"/>
                        </a:rPr>
                        <a:t>Phoneme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CA" sz="1200" i="1">
                          <a:effectLst/>
                          <a:latin typeface="Tahoma" panose="020B060403050404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CA" sz="1200">
                          <a:effectLst/>
                          <a:latin typeface="Tahoma" panose="020B060403050404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80544">
                <a:tc>
                  <a:txBody>
                    <a:bodyPr/>
                    <a:lstStyle/>
                    <a:p>
                      <a:pPr marL="0" marR="0">
                        <a:lnSpc>
                          <a:spcPct val="115000"/>
                        </a:lnSpc>
                        <a:spcBef>
                          <a:spcPts val="0"/>
                        </a:spcBef>
                        <a:spcAft>
                          <a:spcPts val="0"/>
                        </a:spcAft>
                      </a:pPr>
                      <a:r>
                        <a:rPr lang="en-CA" sz="1200">
                          <a:effectLst/>
                          <a:latin typeface="Tahoma" panose="020B0604030504040204" pitchFamily="34" charset="0"/>
                          <a:ea typeface="Calibri" panose="020F0502020204030204" pitchFamily="34" charset="0"/>
                          <a:cs typeface="Times New Roman" panose="02020603050405020304" pitchFamily="18" charset="0"/>
                        </a:rPr>
                        <a:t>Discrimination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CA" sz="1200">
                          <a:effectLst/>
                          <a:latin typeface="Tahoma" panose="020B0604030504040204" pitchFamily="34" charset="0"/>
                          <a:ea typeface="Calibri" panose="020F0502020204030204" pitchFamily="34" charset="0"/>
                          <a:cs typeface="Times New Roman" panose="02020603050405020304" pitchFamily="18" charset="0"/>
                        </a:rPr>
                        <a:t>Do these sound the same? /d/-/t/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CA" sz="1200">
                          <a:effectLst/>
                          <a:latin typeface="Tahoma" panose="020B0604030504040204" pitchFamily="34" charset="0"/>
                          <a:ea typeface="Calibri" panose="020F0502020204030204" pitchFamily="34" charset="0"/>
                          <a:cs typeface="Times New Roman" panose="02020603050405020304" pitchFamily="18" charset="0"/>
                        </a:rPr>
                        <a:t>Kindergarten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18206">
                <a:tc>
                  <a:txBody>
                    <a:bodyPr/>
                    <a:lstStyle/>
                    <a:p>
                      <a:pPr marL="0" marR="0">
                        <a:lnSpc>
                          <a:spcPct val="115000"/>
                        </a:lnSpc>
                        <a:spcBef>
                          <a:spcPts val="0"/>
                        </a:spcBef>
                        <a:spcAft>
                          <a:spcPts val="0"/>
                        </a:spcAft>
                      </a:pPr>
                      <a:r>
                        <a:rPr lang="en-CA" sz="1200">
                          <a:effectLst/>
                          <a:latin typeface="Tahoma" panose="020B0604030504040204" pitchFamily="34" charset="0"/>
                          <a:ea typeface="Calibri" panose="020F0502020204030204" pitchFamily="34" charset="0"/>
                          <a:cs typeface="Times New Roman" panose="02020603050405020304" pitchFamily="18" charset="0"/>
                        </a:rPr>
                        <a:t>Isolation/identification of initial sounds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CA" sz="1200">
                          <a:effectLst/>
                          <a:latin typeface="Tahoma" panose="020B0604030504040204" pitchFamily="34" charset="0"/>
                          <a:ea typeface="Calibri" panose="020F0502020204030204" pitchFamily="34" charset="0"/>
                          <a:cs typeface="Times New Roman" panose="02020603050405020304" pitchFamily="18" charset="0"/>
                        </a:rPr>
                        <a:t>What’s the first sound in</a:t>
                      </a:r>
                      <a:r>
                        <a:rPr lang="en-CA" sz="1200" i="1">
                          <a:effectLst/>
                          <a:latin typeface="Tahoma" panose="020B0604030504040204" pitchFamily="34" charset="0"/>
                          <a:ea typeface="Calibri" panose="020F0502020204030204" pitchFamily="34" charset="0"/>
                          <a:cs typeface="Times New Roman" panose="02020603050405020304" pitchFamily="18" charset="0"/>
                        </a:rPr>
                        <a:t> shoe</a:t>
                      </a:r>
                      <a:r>
                        <a:rPr lang="en-CA" sz="1200">
                          <a:effectLst/>
                          <a:latin typeface="Tahoma" panose="020B0604030504040204" pitchFamily="34" charset="0"/>
                          <a:ea typeface="Calibri" panose="020F0502020204030204" pitchFamily="34" charset="0"/>
                          <a:cs typeface="Times New Roman" panose="02020603050405020304" pitchFamily="18" charset="0"/>
                        </a:rPr>
                        <a:t>? /sh/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CA" sz="1200">
                          <a:effectLst/>
                          <a:latin typeface="Tahoma" panose="020B060403050404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CA" sz="1200">
                          <a:effectLst/>
                          <a:latin typeface="Tahoma" panose="020B0604030504040204" pitchFamily="34" charset="0"/>
                          <a:ea typeface="Calibri" panose="020F0502020204030204" pitchFamily="34" charset="0"/>
                          <a:cs typeface="Times New Roman" panose="02020603050405020304" pitchFamily="18" charset="0"/>
                        </a:rPr>
                        <a:t>Kindergarten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80544">
                <a:tc>
                  <a:txBody>
                    <a:bodyPr/>
                    <a:lstStyle/>
                    <a:p>
                      <a:pPr marL="0" marR="0">
                        <a:lnSpc>
                          <a:spcPct val="115000"/>
                        </a:lnSpc>
                        <a:spcBef>
                          <a:spcPts val="0"/>
                        </a:spcBef>
                        <a:spcAft>
                          <a:spcPts val="0"/>
                        </a:spcAft>
                      </a:pPr>
                      <a:r>
                        <a:rPr lang="en-CA" sz="1200">
                          <a:effectLst/>
                          <a:latin typeface="Tahoma" panose="020B0604030504040204" pitchFamily="34" charset="0"/>
                          <a:ea typeface="Calibri" panose="020F0502020204030204" pitchFamily="34" charset="0"/>
                          <a:cs typeface="Times New Roman" panose="02020603050405020304" pitchFamily="18" charset="0"/>
                        </a:rPr>
                        <a:t>Isolation/identification of final sounds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CA" sz="1200">
                          <a:effectLst/>
                          <a:latin typeface="Tahoma" panose="020B0604030504040204" pitchFamily="34" charset="0"/>
                          <a:ea typeface="Calibri" panose="020F0502020204030204" pitchFamily="34" charset="0"/>
                          <a:cs typeface="Times New Roman" panose="02020603050405020304" pitchFamily="18" charset="0"/>
                        </a:rPr>
                        <a:t>What’s the last sound in </a:t>
                      </a:r>
                      <a:r>
                        <a:rPr lang="en-CA" sz="1200" i="1">
                          <a:effectLst/>
                          <a:latin typeface="Tahoma" panose="020B0604030504040204" pitchFamily="34" charset="0"/>
                          <a:ea typeface="Calibri" panose="020F0502020204030204" pitchFamily="34" charset="0"/>
                          <a:cs typeface="Times New Roman" panose="02020603050405020304" pitchFamily="18" charset="0"/>
                        </a:rPr>
                        <a:t>dog</a:t>
                      </a:r>
                      <a:r>
                        <a:rPr lang="en-CA" sz="1200">
                          <a:effectLst/>
                          <a:latin typeface="Tahoma" panose="020B0604030504040204" pitchFamily="34" charset="0"/>
                          <a:ea typeface="Calibri" panose="020F0502020204030204" pitchFamily="34" charset="0"/>
                          <a:cs typeface="Times New Roman" panose="02020603050405020304" pitchFamily="18" charset="0"/>
                        </a:rPr>
                        <a:t>? /g/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CA" sz="1200">
                          <a:effectLst/>
                          <a:latin typeface="Tahoma" panose="020B060403050404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80544">
                <a:tc>
                  <a:txBody>
                    <a:bodyPr/>
                    <a:lstStyle/>
                    <a:p>
                      <a:pPr marL="0" marR="0">
                        <a:lnSpc>
                          <a:spcPct val="115000"/>
                        </a:lnSpc>
                        <a:spcBef>
                          <a:spcPts val="0"/>
                        </a:spcBef>
                        <a:spcAft>
                          <a:spcPts val="0"/>
                        </a:spcAft>
                      </a:pPr>
                      <a:r>
                        <a:rPr lang="en-CA" sz="1200">
                          <a:effectLst/>
                          <a:latin typeface="Tahoma" panose="020B0604030504040204" pitchFamily="34" charset="0"/>
                          <a:ea typeface="Calibri" panose="020F0502020204030204" pitchFamily="34" charset="0"/>
                          <a:cs typeface="Times New Roman" panose="02020603050405020304" pitchFamily="18" charset="0"/>
                        </a:rPr>
                        <a:t>Isolation of medial sounds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CA" sz="1200">
                          <a:effectLst/>
                          <a:latin typeface="Tahoma" panose="020B0604030504040204" pitchFamily="34" charset="0"/>
                          <a:ea typeface="Calibri" panose="020F0502020204030204" pitchFamily="34" charset="0"/>
                          <a:cs typeface="Times New Roman" panose="02020603050405020304" pitchFamily="18" charset="0"/>
                        </a:rPr>
                        <a:t>What’s the middle sound in </a:t>
                      </a:r>
                      <a:r>
                        <a:rPr lang="en-CA" sz="1200" i="1">
                          <a:effectLst/>
                          <a:latin typeface="Tahoma" panose="020B0604030504040204" pitchFamily="34" charset="0"/>
                          <a:ea typeface="Calibri" panose="020F0502020204030204" pitchFamily="34" charset="0"/>
                          <a:cs typeface="Times New Roman" panose="02020603050405020304" pitchFamily="18" charset="0"/>
                        </a:rPr>
                        <a:t>big</a:t>
                      </a:r>
                      <a:r>
                        <a:rPr lang="en-CA" sz="1200">
                          <a:effectLst/>
                          <a:latin typeface="Tahoma" panose="020B0604030504040204" pitchFamily="34" charset="0"/>
                          <a:ea typeface="Calibri" panose="020F0502020204030204" pitchFamily="34" charset="0"/>
                          <a:cs typeface="Times New Roman" panose="02020603050405020304" pitchFamily="18" charset="0"/>
                        </a:rPr>
                        <a:t>? /i/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CA" sz="1200">
                          <a:effectLst/>
                          <a:latin typeface="Tahoma" panose="020B0604030504040204" pitchFamily="34" charset="0"/>
                          <a:ea typeface="Calibri" panose="020F0502020204030204" pitchFamily="34" charset="0"/>
                          <a:cs typeface="Times New Roman" panose="02020603050405020304" pitchFamily="18" charset="0"/>
                        </a:rPr>
                        <a:t>Grade 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80544">
                <a:tc>
                  <a:txBody>
                    <a:bodyPr/>
                    <a:lstStyle/>
                    <a:p>
                      <a:pPr marL="0" marR="0">
                        <a:lnSpc>
                          <a:spcPct val="115000"/>
                        </a:lnSpc>
                        <a:spcBef>
                          <a:spcPts val="0"/>
                        </a:spcBef>
                        <a:spcAft>
                          <a:spcPts val="0"/>
                        </a:spcAft>
                      </a:pPr>
                      <a:r>
                        <a:rPr lang="en-CA" sz="1200">
                          <a:effectLst/>
                          <a:latin typeface="Tahoma" panose="020B0604030504040204" pitchFamily="34" charset="0"/>
                          <a:ea typeface="Calibri" panose="020F0502020204030204" pitchFamily="34" charset="0"/>
                          <a:cs typeface="Times New Roman" panose="02020603050405020304" pitchFamily="18" charset="0"/>
                        </a:rPr>
                        <a:t>Blending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CA" sz="1200">
                          <a:effectLst/>
                          <a:latin typeface="Tahoma" panose="020B0604030504040204" pitchFamily="34" charset="0"/>
                          <a:ea typeface="Calibri" panose="020F0502020204030204" pitchFamily="34" charset="0"/>
                          <a:cs typeface="Times New Roman" panose="02020603050405020304" pitchFamily="18" charset="0"/>
                        </a:rPr>
                        <a:t>What am I saying? /p/-/ou/-/ch/ (</a:t>
                      </a:r>
                      <a:r>
                        <a:rPr lang="en-CA" sz="1200" i="1">
                          <a:effectLst/>
                          <a:latin typeface="Tahoma" panose="020B0604030504040204" pitchFamily="34" charset="0"/>
                          <a:ea typeface="Calibri" panose="020F0502020204030204" pitchFamily="34" charset="0"/>
                          <a:cs typeface="Times New Roman" panose="02020603050405020304" pitchFamily="18" charset="0"/>
                        </a:rPr>
                        <a:t>pouch</a:t>
                      </a:r>
                      <a:r>
                        <a:rPr lang="en-CA" sz="1200">
                          <a:effectLst/>
                          <a:latin typeface="Tahoma" panose="020B0604030504040204" pitchFamily="34"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CA" sz="1200">
                          <a:effectLst/>
                          <a:latin typeface="Tahoma" panose="020B0604030504040204" pitchFamily="34" charset="0"/>
                          <a:ea typeface="Calibri" panose="020F0502020204030204" pitchFamily="34" charset="0"/>
                          <a:cs typeface="Times New Roman" panose="02020603050405020304" pitchFamily="18" charset="0"/>
                        </a:rPr>
                        <a:t>Grade 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280544">
                <a:tc>
                  <a:txBody>
                    <a:bodyPr/>
                    <a:lstStyle/>
                    <a:p>
                      <a:pPr marL="0" marR="0">
                        <a:lnSpc>
                          <a:spcPct val="115000"/>
                        </a:lnSpc>
                        <a:spcBef>
                          <a:spcPts val="0"/>
                        </a:spcBef>
                        <a:spcAft>
                          <a:spcPts val="0"/>
                        </a:spcAft>
                      </a:pPr>
                      <a:r>
                        <a:rPr lang="en-CA" sz="1200">
                          <a:effectLst/>
                          <a:latin typeface="Tahoma" panose="020B0604030504040204" pitchFamily="34" charset="0"/>
                          <a:ea typeface="Calibri" panose="020F0502020204030204" pitchFamily="34" charset="0"/>
                          <a:cs typeface="Times New Roman" panose="02020603050405020304" pitchFamily="18" charset="0"/>
                        </a:rPr>
                        <a:t>Segmentation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CA" sz="1200">
                          <a:effectLst/>
                          <a:latin typeface="Tahoma" panose="020B0604030504040204" pitchFamily="34" charset="0"/>
                          <a:ea typeface="Calibri" panose="020F0502020204030204" pitchFamily="34" charset="0"/>
                          <a:cs typeface="Times New Roman" panose="02020603050405020304" pitchFamily="18" charset="0"/>
                        </a:rPr>
                        <a:t>What are the sounds in </a:t>
                      </a:r>
                      <a:r>
                        <a:rPr lang="en-CA" sz="1200" i="1">
                          <a:effectLst/>
                          <a:latin typeface="Tahoma" panose="020B0604030504040204" pitchFamily="34" charset="0"/>
                          <a:ea typeface="Calibri" panose="020F0502020204030204" pitchFamily="34" charset="0"/>
                          <a:cs typeface="Times New Roman" panose="02020603050405020304" pitchFamily="18" charset="0"/>
                        </a:rPr>
                        <a:t>bat</a:t>
                      </a:r>
                      <a:r>
                        <a:rPr lang="en-CA" sz="1200">
                          <a:effectLst/>
                          <a:latin typeface="Tahoma" panose="020B0604030504040204" pitchFamily="34" charset="0"/>
                          <a:ea typeface="Calibri" panose="020F0502020204030204" pitchFamily="34" charset="0"/>
                          <a:cs typeface="Times New Roman" panose="02020603050405020304" pitchFamily="18" charset="0"/>
                        </a:rPr>
                        <a:t>? (/b/-/a/-/t/)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CA" sz="1200">
                          <a:effectLst/>
                          <a:latin typeface="Tahoma" panose="020B0604030504040204" pitchFamily="34" charset="0"/>
                          <a:ea typeface="Calibri" panose="020F0502020204030204" pitchFamily="34" charset="0"/>
                          <a:cs typeface="Times New Roman" panose="02020603050405020304" pitchFamily="18" charset="0"/>
                        </a:rPr>
                        <a:t>Grade 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80544">
                <a:tc rowSpan="4">
                  <a:txBody>
                    <a:bodyPr/>
                    <a:lstStyle/>
                    <a:p>
                      <a:pPr marL="0" marR="0">
                        <a:lnSpc>
                          <a:spcPct val="115000"/>
                        </a:lnSpc>
                        <a:spcBef>
                          <a:spcPts val="0"/>
                        </a:spcBef>
                        <a:spcAft>
                          <a:spcPts val="0"/>
                        </a:spcAft>
                      </a:pPr>
                      <a:r>
                        <a:rPr lang="en-CA" sz="1200">
                          <a:effectLst/>
                          <a:latin typeface="Tahoma" panose="020B0604030504040204" pitchFamily="34" charset="0"/>
                          <a:ea typeface="Calibri" panose="020F0502020204030204" pitchFamily="34" charset="0"/>
                          <a:cs typeface="Times New Roman" panose="02020603050405020304" pitchFamily="18" charset="0"/>
                        </a:rPr>
                        <a:t>Deletion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CA" sz="1200">
                          <a:effectLst/>
                          <a:latin typeface="Tahoma" panose="020B0604030504040204" pitchFamily="34" charset="0"/>
                          <a:ea typeface="Calibri" panose="020F0502020204030204" pitchFamily="34" charset="0"/>
                          <a:cs typeface="Times New Roman" panose="02020603050405020304" pitchFamily="18" charset="0"/>
                        </a:rPr>
                        <a:t>Say </a:t>
                      </a:r>
                      <a:r>
                        <a:rPr lang="en-CA" sz="1200" i="1">
                          <a:effectLst/>
                          <a:latin typeface="Tahoma" panose="020B0604030504040204" pitchFamily="34" charset="0"/>
                          <a:ea typeface="Calibri" panose="020F0502020204030204" pitchFamily="34" charset="0"/>
                          <a:cs typeface="Times New Roman" panose="02020603050405020304" pitchFamily="18" charset="0"/>
                        </a:rPr>
                        <a:t>meat</a:t>
                      </a:r>
                      <a:r>
                        <a:rPr lang="en-CA" sz="1200">
                          <a:effectLst/>
                          <a:latin typeface="Tahoma" panose="020B0604030504040204" pitchFamily="34" charset="0"/>
                          <a:ea typeface="Calibri" panose="020F0502020204030204" pitchFamily="34" charset="0"/>
                          <a:cs typeface="Times New Roman" panose="02020603050405020304" pitchFamily="18" charset="0"/>
                        </a:rPr>
                        <a:t> without /m/. </a:t>
                      </a:r>
                      <a:r>
                        <a:rPr lang="en-CA" sz="1200" i="1">
                          <a:effectLst/>
                          <a:latin typeface="Tahoma" panose="020B0604030504040204" pitchFamily="34" charset="0"/>
                          <a:ea typeface="Calibri" panose="020F0502020204030204" pitchFamily="34" charset="0"/>
                          <a:cs typeface="Times New Roman" panose="02020603050405020304" pitchFamily="18" charset="0"/>
                        </a:rPr>
                        <a:t>(eat)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CA" sz="1200">
                          <a:effectLst/>
                          <a:latin typeface="Tahoma" panose="020B0604030504040204" pitchFamily="34" charset="0"/>
                          <a:ea typeface="Calibri" panose="020F0502020204030204" pitchFamily="34" charset="0"/>
                          <a:cs typeface="Times New Roman" panose="02020603050405020304" pitchFamily="18" charset="0"/>
                        </a:rPr>
                        <a:t>Grade 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280544">
                <a:tc vMerge="1">
                  <a:txBody>
                    <a:bodyPr/>
                    <a:lstStyle/>
                    <a:p>
                      <a:endParaRPr lang="en-US"/>
                    </a:p>
                  </a:txBody>
                  <a:tcPr/>
                </a:tc>
                <a:tc>
                  <a:txBody>
                    <a:bodyPr/>
                    <a:lstStyle/>
                    <a:p>
                      <a:pPr marL="0" marR="0">
                        <a:lnSpc>
                          <a:spcPct val="115000"/>
                        </a:lnSpc>
                        <a:spcBef>
                          <a:spcPts val="0"/>
                        </a:spcBef>
                        <a:spcAft>
                          <a:spcPts val="0"/>
                        </a:spcAft>
                      </a:pPr>
                      <a:r>
                        <a:rPr lang="en-CA" sz="1200">
                          <a:effectLst/>
                          <a:latin typeface="Tahoma" panose="020B0604030504040204" pitchFamily="34" charset="0"/>
                          <a:ea typeface="Calibri" panose="020F0502020204030204" pitchFamily="34" charset="0"/>
                          <a:cs typeface="Times New Roman" panose="02020603050405020304" pitchFamily="18" charset="0"/>
                        </a:rPr>
                        <a:t>Say </a:t>
                      </a:r>
                      <a:r>
                        <a:rPr lang="en-CA" sz="1200" i="1">
                          <a:effectLst/>
                          <a:latin typeface="Tahoma" panose="020B0604030504040204" pitchFamily="34" charset="0"/>
                          <a:ea typeface="Calibri" panose="020F0502020204030204" pitchFamily="34" charset="0"/>
                          <a:cs typeface="Times New Roman" panose="02020603050405020304" pitchFamily="18" charset="0"/>
                        </a:rPr>
                        <a:t>meat</a:t>
                      </a:r>
                      <a:r>
                        <a:rPr lang="en-CA" sz="1200">
                          <a:effectLst/>
                          <a:latin typeface="Tahoma" panose="020B0604030504040204" pitchFamily="34" charset="0"/>
                          <a:ea typeface="Calibri" panose="020F0502020204030204" pitchFamily="34" charset="0"/>
                          <a:cs typeface="Times New Roman" panose="02020603050405020304" pitchFamily="18" charset="0"/>
                        </a:rPr>
                        <a:t> without /t/. </a:t>
                      </a:r>
                      <a:r>
                        <a:rPr lang="en-CA" sz="1200" i="1">
                          <a:effectLst/>
                          <a:latin typeface="Tahoma" panose="020B0604030504040204" pitchFamily="34" charset="0"/>
                          <a:ea typeface="Calibri" panose="020F0502020204030204" pitchFamily="34" charset="0"/>
                          <a:cs typeface="Times New Roman" panose="02020603050405020304" pitchFamily="18" charset="0"/>
                        </a:rPr>
                        <a:t>(me)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CA" sz="1200">
                          <a:effectLst/>
                          <a:latin typeface="Tahoma" panose="020B0604030504040204" pitchFamily="34" charset="0"/>
                          <a:ea typeface="Calibri" panose="020F0502020204030204" pitchFamily="34" charset="0"/>
                          <a:cs typeface="Times New Roman" panose="02020603050405020304" pitchFamily="18" charset="0"/>
                        </a:rPr>
                        <a:t>Grade 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280544">
                <a:tc vMerge="1">
                  <a:txBody>
                    <a:bodyPr/>
                    <a:lstStyle/>
                    <a:p>
                      <a:endParaRPr lang="en-US"/>
                    </a:p>
                  </a:txBody>
                  <a:tcPr/>
                </a:tc>
                <a:tc>
                  <a:txBody>
                    <a:bodyPr/>
                    <a:lstStyle/>
                    <a:p>
                      <a:pPr marL="0" marR="0">
                        <a:lnSpc>
                          <a:spcPct val="115000"/>
                        </a:lnSpc>
                        <a:spcBef>
                          <a:spcPts val="0"/>
                        </a:spcBef>
                        <a:spcAft>
                          <a:spcPts val="0"/>
                        </a:spcAft>
                      </a:pPr>
                      <a:r>
                        <a:rPr lang="en-CA" sz="1200">
                          <a:effectLst/>
                          <a:latin typeface="Tahoma" panose="020B0604030504040204" pitchFamily="34" charset="0"/>
                          <a:ea typeface="Calibri" panose="020F0502020204030204" pitchFamily="34" charset="0"/>
                          <a:cs typeface="Times New Roman" panose="02020603050405020304" pitchFamily="18" charset="0"/>
                        </a:rPr>
                        <a:t>Say </a:t>
                      </a:r>
                      <a:r>
                        <a:rPr lang="en-CA" sz="1200" i="1">
                          <a:effectLst/>
                          <a:latin typeface="Tahoma" panose="020B0604030504040204" pitchFamily="34" charset="0"/>
                          <a:ea typeface="Calibri" panose="020F0502020204030204" pitchFamily="34" charset="0"/>
                          <a:cs typeface="Times New Roman" panose="02020603050405020304" pitchFamily="18" charset="0"/>
                        </a:rPr>
                        <a:t>clap</a:t>
                      </a:r>
                      <a:r>
                        <a:rPr lang="en-CA" sz="1200">
                          <a:effectLst/>
                          <a:latin typeface="Tahoma" panose="020B0604030504040204" pitchFamily="34" charset="0"/>
                          <a:ea typeface="Calibri" panose="020F0502020204030204" pitchFamily="34" charset="0"/>
                          <a:cs typeface="Times New Roman" panose="02020603050405020304" pitchFamily="18" charset="0"/>
                        </a:rPr>
                        <a:t> without /k/. </a:t>
                      </a:r>
                      <a:r>
                        <a:rPr lang="en-CA" sz="1200" i="1">
                          <a:effectLst/>
                          <a:latin typeface="Tahoma" panose="020B0604030504040204" pitchFamily="34" charset="0"/>
                          <a:ea typeface="Calibri" panose="020F0502020204030204" pitchFamily="34" charset="0"/>
                          <a:cs typeface="Times New Roman" panose="02020603050405020304" pitchFamily="18" charset="0"/>
                        </a:rPr>
                        <a:t>(lap)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CA" sz="1200">
                          <a:effectLst/>
                          <a:latin typeface="Tahoma" panose="020B0604030504040204" pitchFamily="34" charset="0"/>
                          <a:ea typeface="Calibri" panose="020F0502020204030204" pitchFamily="34" charset="0"/>
                          <a:cs typeface="Times New Roman" panose="02020603050405020304" pitchFamily="18" charset="0"/>
                        </a:rPr>
                        <a:t>Grade Two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307060">
                <a:tc vMerge="1">
                  <a:txBody>
                    <a:bodyPr/>
                    <a:lstStyle/>
                    <a:p>
                      <a:endParaRPr lang="en-US"/>
                    </a:p>
                  </a:txBody>
                  <a:tcPr/>
                </a:tc>
                <a:tc>
                  <a:txBody>
                    <a:bodyPr/>
                    <a:lstStyle/>
                    <a:p>
                      <a:pPr marL="0" marR="0">
                        <a:lnSpc>
                          <a:spcPct val="115000"/>
                        </a:lnSpc>
                        <a:spcBef>
                          <a:spcPts val="0"/>
                        </a:spcBef>
                        <a:spcAft>
                          <a:spcPts val="0"/>
                        </a:spcAft>
                      </a:pPr>
                      <a:r>
                        <a:rPr lang="en-CA" sz="1200" dirty="0">
                          <a:effectLst/>
                          <a:latin typeface="Tahoma" panose="020B0604030504040204" pitchFamily="34" charset="0"/>
                          <a:ea typeface="Calibri" panose="020F0502020204030204" pitchFamily="34" charset="0"/>
                          <a:cs typeface="Times New Roman" panose="02020603050405020304" pitchFamily="18" charset="0"/>
                        </a:rPr>
                        <a:t>Say </a:t>
                      </a:r>
                      <a:r>
                        <a:rPr lang="en-CA" sz="1200" i="1" dirty="0">
                          <a:effectLst/>
                          <a:latin typeface="Tahoma" panose="020B0604030504040204" pitchFamily="34" charset="0"/>
                          <a:ea typeface="Calibri" panose="020F0502020204030204" pitchFamily="34" charset="0"/>
                          <a:cs typeface="Times New Roman" panose="02020603050405020304" pitchFamily="18" charset="0"/>
                        </a:rPr>
                        <a:t>clap</a:t>
                      </a:r>
                      <a:r>
                        <a:rPr lang="en-CA" sz="1200" dirty="0">
                          <a:effectLst/>
                          <a:latin typeface="Tahoma" panose="020B0604030504040204" pitchFamily="34" charset="0"/>
                          <a:ea typeface="Calibri" panose="020F0502020204030204" pitchFamily="34" charset="0"/>
                          <a:cs typeface="Times New Roman" panose="02020603050405020304" pitchFamily="18" charset="0"/>
                        </a:rPr>
                        <a:t> without /l/. </a:t>
                      </a:r>
                      <a:r>
                        <a:rPr lang="en-CA" sz="1200" i="1" dirty="0">
                          <a:effectLst/>
                          <a:latin typeface="Tahoma" panose="020B0604030504040204" pitchFamily="34" charset="0"/>
                          <a:ea typeface="Calibri" panose="020F0502020204030204" pitchFamily="34" charset="0"/>
                          <a:cs typeface="Times New Roman" panose="02020603050405020304" pitchFamily="18" charset="0"/>
                        </a:rPr>
                        <a:t>(cap)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CA" sz="1200" dirty="0">
                          <a:effectLst/>
                          <a:latin typeface="Tahoma" panose="020B0604030504040204" pitchFamily="34" charset="0"/>
                          <a:ea typeface="Calibri" panose="020F0502020204030204" pitchFamily="34" charset="0"/>
                          <a:cs typeface="Times New Roman" panose="02020603050405020304" pitchFamily="18" charset="0"/>
                        </a:rPr>
                        <a:t>Grade Three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bl>
          </a:graphicData>
        </a:graphic>
      </p:graphicFrame>
      <p:sp>
        <p:nvSpPr>
          <p:cNvPr id="4" name="TextBox 3"/>
          <p:cNvSpPr txBox="1"/>
          <p:nvPr/>
        </p:nvSpPr>
        <p:spPr>
          <a:xfrm>
            <a:off x="2434107" y="2137893"/>
            <a:ext cx="7736413" cy="523220"/>
          </a:xfrm>
          <a:prstGeom prst="rect">
            <a:avLst/>
          </a:prstGeom>
          <a:noFill/>
        </p:spPr>
        <p:txBody>
          <a:bodyPr wrap="none" rtlCol="0">
            <a:spAutoFit/>
          </a:bodyPr>
          <a:lstStyle/>
          <a:p>
            <a:r>
              <a:rPr lang="en-US" sz="2800" b="1"/>
              <a:t>Phonological Awareness Hierarchy (cont’d)</a:t>
            </a:r>
          </a:p>
        </p:txBody>
      </p:sp>
    </p:spTree>
    <p:extLst>
      <p:ext uri="{BB962C8B-B14F-4D97-AF65-F5344CB8AC3E}">
        <p14:creationId xmlns:p14="http://schemas.microsoft.com/office/powerpoint/2010/main" val="2398802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881</TotalTime>
  <Words>2479</Words>
  <Application>Microsoft Office PowerPoint</Application>
  <PresentationFormat>Widescreen</PresentationFormat>
  <Paragraphs>369</Paragraphs>
  <Slides>40</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Century Gothic</vt:lpstr>
      <vt:lpstr>Courier New</vt:lpstr>
      <vt:lpstr>Tahoma</vt:lpstr>
      <vt:lpstr>Wingdings 3</vt:lpstr>
      <vt:lpstr>Ion Boardroom</vt:lpstr>
      <vt:lpstr>The 5 Big Ideas in Beginning Reading </vt:lpstr>
      <vt:lpstr>The 5 Big Ideas in Beginning Reading</vt:lpstr>
      <vt:lpstr>The 5 Big Ideas in Beginning Reading</vt:lpstr>
      <vt:lpstr>BIG IDEA #1 = Phonological Awareness Phonological Awareness is NOT Phonics</vt:lpstr>
      <vt:lpstr>Phoneme Segmenting </vt:lpstr>
      <vt:lpstr>BIG IDEA #1: Phonological Awareness</vt:lpstr>
      <vt:lpstr>BIG IDEA #1: Phonological Awareness</vt:lpstr>
      <vt:lpstr>BIG IDEA #1: Phonological Awareness</vt:lpstr>
      <vt:lpstr>BIG IDEA #1: Phonological Awareness</vt:lpstr>
      <vt:lpstr>BIG IDEA #1: Phonological Awareness Resources</vt:lpstr>
      <vt:lpstr>BIG IDEA #1: Phonological Awareness Activities</vt:lpstr>
      <vt:lpstr>Phoneme Isolation </vt:lpstr>
      <vt:lpstr>BIG IDEA #1: Phonological Awareness Activities</vt:lpstr>
      <vt:lpstr>Phoneme Segmenting </vt:lpstr>
      <vt:lpstr>BIG IDEA #1: Phonological Awareness</vt:lpstr>
      <vt:lpstr>BIG IDEA #2: PHONICS</vt:lpstr>
      <vt:lpstr>BIG IDEA #2: Phonics</vt:lpstr>
      <vt:lpstr>Decoding Hierarchy  </vt:lpstr>
      <vt:lpstr>BIG IDEA #2: Phonics Successive Blending Strategy</vt:lpstr>
      <vt:lpstr>SIGHT WORDS- The words we cannot decode</vt:lpstr>
      <vt:lpstr>HIGH FREQUENCY WORDS- Resources</vt:lpstr>
      <vt:lpstr>BIG IDEA #2: Phonics</vt:lpstr>
      <vt:lpstr>Alphabetic Principle/ Phonics/Decoding  Resources</vt:lpstr>
      <vt:lpstr>BIG IDEA # 1 &amp; 2</vt:lpstr>
      <vt:lpstr> Oral Segmenting + Alphabetic Principle</vt:lpstr>
      <vt:lpstr>BIG IDEAS #1 &amp; 2 </vt:lpstr>
      <vt:lpstr>BIG IDEA #3: Vocabulary</vt:lpstr>
      <vt:lpstr>PowerPoint Presentation</vt:lpstr>
      <vt:lpstr>BIG IDEA #3: Vocabulary</vt:lpstr>
      <vt:lpstr>BIG IDEA #3: Teaching Vocabulary </vt:lpstr>
      <vt:lpstr>BIG IDEA #4 Fluency</vt:lpstr>
      <vt:lpstr>PowerPoint Presentation</vt:lpstr>
      <vt:lpstr> BIG IDEA #4 Fluency</vt:lpstr>
      <vt:lpstr> BIG IDEA #5 Comprehension</vt:lpstr>
      <vt:lpstr>Reading fluency is necessary but not sufficient for reading comprehension </vt:lpstr>
      <vt:lpstr>The 5 Big Ideas in Beginning Reading</vt:lpstr>
      <vt:lpstr>Tier 1 (Whole Class) Reading Resources</vt:lpstr>
      <vt:lpstr>Tier 2/3 Reading Intervention</vt:lpstr>
      <vt:lpstr>Reading Resources </vt:lpstr>
      <vt:lpstr>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Language &amp; Literacy</dc:title>
  <dc:creator>Cameron, Cheryl</dc:creator>
  <cp:lastModifiedBy>Jessica Kennedy</cp:lastModifiedBy>
  <cp:revision>86</cp:revision>
  <cp:lastPrinted>2017-03-24T18:57:56Z</cp:lastPrinted>
  <dcterms:modified xsi:type="dcterms:W3CDTF">2022-05-11T18:36:47Z</dcterms:modified>
</cp:coreProperties>
</file>