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3"/>
  </p:notesMasterIdLst>
  <p:sldIdLst>
    <p:sldId id="256" r:id="rId2"/>
    <p:sldId id="257" r:id="rId3"/>
    <p:sldId id="279" r:id="rId4"/>
    <p:sldId id="258" r:id="rId5"/>
    <p:sldId id="305" r:id="rId6"/>
    <p:sldId id="306" r:id="rId7"/>
    <p:sldId id="259" r:id="rId8"/>
    <p:sldId id="260" r:id="rId9"/>
    <p:sldId id="276" r:id="rId10"/>
    <p:sldId id="261" r:id="rId11"/>
    <p:sldId id="262" r:id="rId12"/>
    <p:sldId id="263" r:id="rId13"/>
    <p:sldId id="265" r:id="rId14"/>
    <p:sldId id="280" r:id="rId15"/>
    <p:sldId id="275" r:id="rId16"/>
    <p:sldId id="269" r:id="rId17"/>
    <p:sldId id="271" r:id="rId18"/>
    <p:sldId id="266" r:id="rId19"/>
    <p:sldId id="287" r:id="rId20"/>
    <p:sldId id="273" r:id="rId21"/>
    <p:sldId id="274" r:id="rId22"/>
    <p:sldId id="281" r:id="rId23"/>
    <p:sldId id="282" r:id="rId24"/>
    <p:sldId id="277" r:id="rId25"/>
    <p:sldId id="283" r:id="rId26"/>
    <p:sldId id="284" r:id="rId27"/>
    <p:sldId id="285" r:id="rId28"/>
    <p:sldId id="286" r:id="rId29"/>
    <p:sldId id="278" r:id="rId30"/>
    <p:sldId id="307" r:id="rId31"/>
    <p:sldId id="30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45ADC-0144-49FA-8649-0CDCAEFB23ED}" v="5" dt="2018-04-10T19:31:23.870"/>
    <p1510:client id="{EF21C9DA-A822-4E99-B400-DACCB1D80D72}" v="7" dt="2018-04-09T23:31:07.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26C93-0BDA-4422-9D6C-2229FB7E1EFD}" type="datetimeFigureOut">
              <a:rPr lang="en-US"/>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907DC-CDD6-4D28-B4FC-0178BCE15D6D}" type="slidenum">
              <a:rPr lang="en-US"/>
              <a:t>‹#›</a:t>
            </a:fld>
            <a:endParaRPr lang="en-US"/>
          </a:p>
        </p:txBody>
      </p:sp>
    </p:spTree>
    <p:extLst>
      <p:ext uri="{BB962C8B-B14F-4D97-AF65-F5344CB8AC3E}">
        <p14:creationId xmlns:p14="http://schemas.microsoft.com/office/powerpoint/2010/main" val="227043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hope that we will help you to view the IEP as a useful document that reflects the individual strengths and needs of the student.  It is more than a piece of paper....</a:t>
            </a:r>
          </a:p>
        </p:txBody>
      </p:sp>
      <p:sp>
        <p:nvSpPr>
          <p:cNvPr id="4" name="Slide Number Placeholder 3"/>
          <p:cNvSpPr>
            <a:spLocks noGrp="1"/>
          </p:cNvSpPr>
          <p:nvPr>
            <p:ph type="sldNum" sz="quarter" idx="10"/>
          </p:nvPr>
        </p:nvSpPr>
        <p:spPr/>
        <p:txBody>
          <a:bodyPr/>
          <a:lstStyle/>
          <a:p>
            <a:fld id="{B83907DC-CDD6-4D28-B4FC-0178BCE15D6D}" type="slidenum">
              <a:rPr lang="en-US"/>
              <a:t>2</a:t>
            </a:fld>
            <a:endParaRPr lang="en-US"/>
          </a:p>
        </p:txBody>
      </p:sp>
    </p:spTree>
    <p:extLst>
      <p:ext uri="{BB962C8B-B14F-4D97-AF65-F5344CB8AC3E}">
        <p14:creationId xmlns:p14="http://schemas.microsoft.com/office/powerpoint/2010/main" val="280486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PPM 8 outlines our responsibilities as school boards, in identifying and programming for students with Learning Disabilities</a:t>
            </a:r>
          </a:p>
        </p:txBody>
      </p:sp>
      <p:sp>
        <p:nvSpPr>
          <p:cNvPr id="4" name="Slide Number Placeholder 3"/>
          <p:cNvSpPr>
            <a:spLocks noGrp="1"/>
          </p:cNvSpPr>
          <p:nvPr>
            <p:ph type="sldNum" sz="quarter" idx="10"/>
          </p:nvPr>
        </p:nvSpPr>
        <p:spPr/>
        <p:txBody>
          <a:bodyPr/>
          <a:lstStyle/>
          <a:p>
            <a:fld id="{B83907DC-CDD6-4D28-B4FC-0178BCE15D6D}" type="slidenum">
              <a:rPr lang="en-US"/>
              <a:t>3</a:t>
            </a:fld>
            <a:endParaRPr lang="en-US"/>
          </a:p>
        </p:txBody>
      </p:sp>
    </p:spTree>
    <p:extLst>
      <p:ext uri="{BB962C8B-B14F-4D97-AF65-F5344CB8AC3E}">
        <p14:creationId xmlns:p14="http://schemas.microsoft.com/office/powerpoint/2010/main" val="202737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833">
              <a:spcBef>
                <a:spcPct val="50000"/>
              </a:spcBef>
              <a:defRPr sz="1400">
                <a:solidFill>
                  <a:schemeClr val="tx1"/>
                </a:solidFill>
                <a:latin typeface="Verdana" pitchFamily="34" charset="0"/>
                <a:cs typeface="Arial" pitchFamily="34" charset="0"/>
              </a:defRPr>
            </a:lvl1pPr>
            <a:lvl2pPr marL="758255" indent="-291636" defTabSz="900833">
              <a:spcBef>
                <a:spcPct val="50000"/>
              </a:spcBef>
              <a:defRPr sz="1400">
                <a:solidFill>
                  <a:schemeClr val="tx1"/>
                </a:solidFill>
                <a:latin typeface="Verdana" pitchFamily="34" charset="0"/>
                <a:cs typeface="Arial" pitchFamily="34" charset="0"/>
              </a:defRPr>
            </a:lvl2pPr>
            <a:lvl3pPr marL="1166546" indent="-233309" defTabSz="900833">
              <a:spcBef>
                <a:spcPct val="50000"/>
              </a:spcBef>
              <a:defRPr sz="1400">
                <a:solidFill>
                  <a:schemeClr val="tx1"/>
                </a:solidFill>
                <a:latin typeface="Verdana" pitchFamily="34" charset="0"/>
                <a:cs typeface="Arial" pitchFamily="34" charset="0"/>
              </a:defRPr>
            </a:lvl3pPr>
            <a:lvl4pPr marL="1633164" indent="-233309" defTabSz="900833">
              <a:spcBef>
                <a:spcPct val="50000"/>
              </a:spcBef>
              <a:defRPr sz="1400">
                <a:solidFill>
                  <a:schemeClr val="tx1"/>
                </a:solidFill>
                <a:latin typeface="Verdana" pitchFamily="34" charset="0"/>
                <a:cs typeface="Arial" pitchFamily="34" charset="0"/>
              </a:defRPr>
            </a:lvl4pPr>
            <a:lvl5pPr marL="2099782" indent="-233309" defTabSz="900833">
              <a:spcBef>
                <a:spcPct val="50000"/>
              </a:spcBef>
              <a:defRPr sz="1400">
                <a:solidFill>
                  <a:schemeClr val="tx1"/>
                </a:solidFill>
                <a:latin typeface="Verdana" pitchFamily="34" charset="0"/>
                <a:cs typeface="Arial" pitchFamily="34" charset="0"/>
              </a:defRPr>
            </a:lvl5pPr>
            <a:lvl6pPr marL="2566401"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6pPr>
            <a:lvl7pPr marL="3033019"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7pPr>
            <a:lvl8pPr marL="3499637"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8pPr>
            <a:lvl9pPr marL="3966256"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9pPr>
          </a:lstStyle>
          <a:p>
            <a:pPr>
              <a:spcBef>
                <a:spcPct val="0"/>
              </a:spcBef>
            </a:pPr>
            <a:fld id="{A47C356E-2E01-4A78-9616-E5CDE7446A40}" type="slidenum">
              <a:rPr lang="en-US" altLang="en-US" sz="1100">
                <a:solidFill>
                  <a:prstClr val="black"/>
                </a:solidFill>
                <a:latin typeface="Arial" pitchFamily="34" charset="0"/>
                <a:ea typeface="MS PGothic" pitchFamily="34" charset="-128"/>
              </a:rPr>
              <a:pPr>
                <a:spcBef>
                  <a:spcPct val="0"/>
                </a:spcBef>
              </a:pPr>
              <a:t>5</a:t>
            </a:fld>
            <a:endParaRPr lang="en-US" altLang="en-US" sz="1100">
              <a:solidFill>
                <a:prstClr val="black"/>
              </a:solidFill>
              <a:latin typeface="Arial" pitchFamily="34" charset="0"/>
              <a:ea typeface="MS PGothic" pitchFamily="34"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9" tIns="46650" rIns="93299" bIns="46650"/>
          <a:lstStyle/>
          <a:p>
            <a:pPr marL="174982" marR="0" lvl="0" indent="-174982" algn="l" defTabSz="914400" rtl="0" eaLnBrk="1" fontAlgn="auto" latinLnBrk="0" hangingPunct="1">
              <a:lnSpc>
                <a:spcPct val="100000"/>
              </a:lnSpc>
              <a:spcBef>
                <a:spcPts val="0"/>
              </a:spcBef>
              <a:spcAft>
                <a:spcPts val="0"/>
              </a:spcAft>
              <a:buClrTx/>
              <a:buSzTx/>
              <a:buFontTx/>
              <a:buChar char="•"/>
              <a:tabLst/>
              <a:defRPr/>
            </a:pPr>
            <a:r>
              <a:rPr lang="en-CA" altLang="en-US">
                <a:latin typeface="Arial" pitchFamily="34" charset="0"/>
              </a:rPr>
              <a:t>This graph is showing the profile of two students who are not identified and who have average cognitive abilities and executive functioning</a:t>
            </a:r>
          </a:p>
          <a:p>
            <a:pPr marL="174982" marR="0" lvl="0" indent="-174982" algn="l" defTabSz="914400" rtl="0" eaLnBrk="1" fontAlgn="auto" latinLnBrk="0" hangingPunct="1">
              <a:lnSpc>
                <a:spcPct val="100000"/>
              </a:lnSpc>
              <a:spcBef>
                <a:spcPts val="0"/>
              </a:spcBef>
              <a:spcAft>
                <a:spcPts val="0"/>
              </a:spcAft>
              <a:buClrTx/>
              <a:buSzTx/>
              <a:buFontTx/>
              <a:buChar char="•"/>
              <a:tabLst/>
              <a:defRPr/>
            </a:pPr>
            <a:r>
              <a:rPr lang="en-CA" altLang="en-US">
                <a:latin typeface="Arial" pitchFamily="34" charset="0"/>
              </a:rPr>
              <a:t>On this graph, the vertical axis shows the percentile rankings.  On the horizontal axis, the four cognitive processes plus executive functioning are listed.  </a:t>
            </a:r>
          </a:p>
          <a:p>
            <a:pPr marL="174982" indent="-174982">
              <a:buFontTx/>
              <a:buChar char="•"/>
            </a:pPr>
            <a:r>
              <a:rPr lang="en-CA" altLang="en-US">
                <a:latin typeface="Arial" pitchFamily="34" charset="0"/>
              </a:rPr>
              <a:t>Verbal</a:t>
            </a:r>
            <a:r>
              <a:rPr lang="en-CA" altLang="en-US" baseline="0">
                <a:latin typeface="Arial" pitchFamily="34" charset="0"/>
              </a:rPr>
              <a:t> Comprehension is the ability to listen to and understand language</a:t>
            </a:r>
          </a:p>
          <a:p>
            <a:pPr marL="174982" indent="-174982">
              <a:buFontTx/>
              <a:buChar char="•"/>
            </a:pPr>
            <a:r>
              <a:rPr lang="en-CA" altLang="en-US" baseline="0">
                <a:latin typeface="Arial" pitchFamily="34" charset="0"/>
              </a:rPr>
              <a:t>Perceptual Reasoning </a:t>
            </a:r>
            <a:r>
              <a:rPr lang="en-US" altLang="en-US" baseline="0">
                <a:latin typeface="Arial" pitchFamily="34" charset="0"/>
              </a:rPr>
              <a:t>includes </a:t>
            </a:r>
            <a:r>
              <a:rPr lang="en-US">
                <a:solidFill>
                  <a:srgbClr val="333333"/>
                </a:solidFill>
                <a:latin typeface="Helvetica Neue"/>
              </a:rPr>
              <a:t>nonverbal fluid reasoning, spatial processing and visual perception. Activities such as organizing and classifying objects, drawing inferences and problem solving use perceptual reasoning skills</a:t>
            </a:r>
            <a:endParaRPr lang="en-CA" altLang="en-US">
              <a:latin typeface="Arial" pitchFamily="34" charset="0"/>
            </a:endParaRPr>
          </a:p>
          <a:p>
            <a:pPr marL="174982" indent="-174982">
              <a:buFontTx/>
              <a:buChar char="•"/>
            </a:pPr>
            <a:endParaRPr lang="en-CA" altLang="en-US">
              <a:latin typeface="Arial" pitchFamily="34" charset="0"/>
            </a:endParaRPr>
          </a:p>
          <a:p>
            <a:pPr marL="0" indent="0">
              <a:buFontTx/>
              <a:buNone/>
            </a:pPr>
            <a:endParaRPr lang="en-CA" altLang="en-US">
              <a:latin typeface="Arial" pitchFamily="34" charset="0"/>
            </a:endParaRPr>
          </a:p>
        </p:txBody>
      </p:sp>
      <p:sp>
        <p:nvSpPr>
          <p:cNvPr id="51205" name="Slide Number Placeholder 1"/>
          <p:cNvSpPr txBox="1">
            <a:spLocks noGrp="1"/>
          </p:cNvSpPr>
          <p:nvPr/>
        </p:nvSpPr>
        <p:spPr bwMode="auto">
          <a:xfrm>
            <a:off x="3979757" y="8698667"/>
            <a:ext cx="3043343" cy="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9" tIns="46650" rIns="93299" bIns="46650" anchor="b"/>
          <a:lstStyle>
            <a:lvl1pPr defTabSz="912813">
              <a:spcBef>
                <a:spcPct val="50000"/>
              </a:spcBef>
              <a:defRPr sz="1400">
                <a:solidFill>
                  <a:schemeClr val="tx1"/>
                </a:solidFill>
                <a:latin typeface="Verdana" pitchFamily="34" charset="0"/>
                <a:cs typeface="Arial" pitchFamily="34" charset="0"/>
              </a:defRPr>
            </a:lvl1pPr>
            <a:lvl2pPr marL="742950" indent="-285750" defTabSz="912813">
              <a:spcBef>
                <a:spcPct val="50000"/>
              </a:spcBef>
              <a:defRPr sz="1400">
                <a:solidFill>
                  <a:schemeClr val="tx1"/>
                </a:solidFill>
                <a:latin typeface="Verdana" pitchFamily="34" charset="0"/>
                <a:cs typeface="Arial" pitchFamily="34" charset="0"/>
              </a:defRPr>
            </a:lvl2pPr>
            <a:lvl3pPr marL="1143000" indent="-228600" defTabSz="912813">
              <a:spcBef>
                <a:spcPct val="50000"/>
              </a:spcBef>
              <a:defRPr sz="1400">
                <a:solidFill>
                  <a:schemeClr val="tx1"/>
                </a:solidFill>
                <a:latin typeface="Verdana" pitchFamily="34" charset="0"/>
                <a:cs typeface="Arial" pitchFamily="34" charset="0"/>
              </a:defRPr>
            </a:lvl3pPr>
            <a:lvl4pPr marL="1600200" indent="-228600" defTabSz="912813">
              <a:spcBef>
                <a:spcPct val="50000"/>
              </a:spcBef>
              <a:defRPr sz="1400">
                <a:solidFill>
                  <a:schemeClr val="tx1"/>
                </a:solidFill>
                <a:latin typeface="Verdana" pitchFamily="34" charset="0"/>
                <a:cs typeface="Arial" pitchFamily="34" charset="0"/>
              </a:defRPr>
            </a:lvl4pPr>
            <a:lvl5pPr marL="2057400" indent="-228600" defTabSz="912813">
              <a:spcBef>
                <a:spcPct val="50000"/>
              </a:spcBef>
              <a:defRPr sz="1400">
                <a:solidFill>
                  <a:schemeClr val="tx1"/>
                </a:solidFill>
                <a:latin typeface="Verdana" pitchFamily="34" charset="0"/>
                <a:cs typeface="Arial" pitchFamily="34" charset="0"/>
              </a:defRPr>
            </a:lvl5pPr>
            <a:lvl6pPr marL="25146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9pPr>
          </a:lstStyle>
          <a:p>
            <a:pPr algn="r" fontAlgn="base">
              <a:spcAft>
                <a:spcPct val="0"/>
              </a:spcAft>
            </a:pPr>
            <a:fld id="{EE25F7D8-3191-4AAA-97DA-5DC87D7DC2AD}" type="slidenum">
              <a:rPr lang="en-US" altLang="en-US" sz="1200">
                <a:solidFill>
                  <a:prstClr val="black"/>
                </a:solidFill>
                <a:latin typeface="Arial" pitchFamily="34" charset="0"/>
                <a:ea typeface="MS PGothic" pitchFamily="34" charset="-128"/>
              </a:rPr>
              <a:pPr algn="r" fontAlgn="base">
                <a:spcAft>
                  <a:spcPct val="0"/>
                </a:spcAft>
              </a:pPr>
              <a:t>5</a:t>
            </a:fld>
            <a:endParaRPr lang="en-US" altLang="en-US" sz="1200">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17571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833">
              <a:spcBef>
                <a:spcPct val="50000"/>
              </a:spcBef>
              <a:defRPr sz="1400">
                <a:solidFill>
                  <a:schemeClr val="tx1"/>
                </a:solidFill>
                <a:latin typeface="Verdana" pitchFamily="34" charset="0"/>
                <a:cs typeface="Arial" pitchFamily="34" charset="0"/>
              </a:defRPr>
            </a:lvl1pPr>
            <a:lvl2pPr marL="758255" indent="-291636" defTabSz="900833">
              <a:spcBef>
                <a:spcPct val="50000"/>
              </a:spcBef>
              <a:defRPr sz="1400">
                <a:solidFill>
                  <a:schemeClr val="tx1"/>
                </a:solidFill>
                <a:latin typeface="Verdana" pitchFamily="34" charset="0"/>
                <a:cs typeface="Arial" pitchFamily="34" charset="0"/>
              </a:defRPr>
            </a:lvl2pPr>
            <a:lvl3pPr marL="1166546" indent="-233309" defTabSz="900833">
              <a:spcBef>
                <a:spcPct val="50000"/>
              </a:spcBef>
              <a:defRPr sz="1400">
                <a:solidFill>
                  <a:schemeClr val="tx1"/>
                </a:solidFill>
                <a:latin typeface="Verdana" pitchFamily="34" charset="0"/>
                <a:cs typeface="Arial" pitchFamily="34" charset="0"/>
              </a:defRPr>
            </a:lvl3pPr>
            <a:lvl4pPr marL="1633164" indent="-233309" defTabSz="900833">
              <a:spcBef>
                <a:spcPct val="50000"/>
              </a:spcBef>
              <a:defRPr sz="1400">
                <a:solidFill>
                  <a:schemeClr val="tx1"/>
                </a:solidFill>
                <a:latin typeface="Verdana" pitchFamily="34" charset="0"/>
                <a:cs typeface="Arial" pitchFamily="34" charset="0"/>
              </a:defRPr>
            </a:lvl4pPr>
            <a:lvl5pPr marL="2099782" indent="-233309" defTabSz="900833">
              <a:spcBef>
                <a:spcPct val="50000"/>
              </a:spcBef>
              <a:defRPr sz="1400">
                <a:solidFill>
                  <a:schemeClr val="tx1"/>
                </a:solidFill>
                <a:latin typeface="Verdana" pitchFamily="34" charset="0"/>
                <a:cs typeface="Arial" pitchFamily="34" charset="0"/>
              </a:defRPr>
            </a:lvl5pPr>
            <a:lvl6pPr marL="2566401"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6pPr>
            <a:lvl7pPr marL="3033019"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7pPr>
            <a:lvl8pPr marL="3499637"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8pPr>
            <a:lvl9pPr marL="3966256" indent="-233309" defTabSz="900833" eaLnBrk="0" fontAlgn="base" hangingPunct="0">
              <a:spcBef>
                <a:spcPct val="50000"/>
              </a:spcBef>
              <a:spcAft>
                <a:spcPct val="0"/>
              </a:spcAft>
              <a:defRPr sz="1400">
                <a:solidFill>
                  <a:schemeClr val="tx1"/>
                </a:solidFill>
                <a:latin typeface="Verdana" pitchFamily="34" charset="0"/>
                <a:cs typeface="Arial" pitchFamily="34" charset="0"/>
              </a:defRPr>
            </a:lvl9pPr>
          </a:lstStyle>
          <a:p>
            <a:pPr>
              <a:spcBef>
                <a:spcPct val="0"/>
              </a:spcBef>
            </a:pPr>
            <a:fld id="{9E3E51BB-609A-44D6-9354-96AC8A4DAB46}" type="slidenum">
              <a:rPr lang="en-US" altLang="en-US" sz="1100">
                <a:solidFill>
                  <a:prstClr val="black"/>
                </a:solidFill>
                <a:latin typeface="Arial" pitchFamily="34" charset="0"/>
                <a:ea typeface="MS PGothic" pitchFamily="34" charset="-128"/>
              </a:rPr>
              <a:pPr>
                <a:spcBef>
                  <a:spcPct val="0"/>
                </a:spcBef>
              </a:pPr>
              <a:t>6</a:t>
            </a:fld>
            <a:endParaRPr lang="en-US" altLang="en-US" sz="1100">
              <a:solidFill>
                <a:prstClr val="black"/>
              </a:solidFill>
              <a:latin typeface="Arial" pitchFamily="34" charset="0"/>
              <a:ea typeface="MS PGothic" pitchFamily="3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5280" y="4365231"/>
            <a:ext cx="5148647" cy="41204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9" tIns="46650" rIns="93299" bIns="46650"/>
          <a:lstStyle/>
          <a:p>
            <a:pPr marL="174982" indent="-174982">
              <a:buFontTx/>
              <a:buChar char="•"/>
            </a:pPr>
            <a:r>
              <a:rPr lang="en-CA" altLang="en-US" baseline="0">
                <a:latin typeface="Arial" pitchFamily="34" charset="0"/>
              </a:rPr>
              <a:t>What might you need to think about to support these two different students in math?</a:t>
            </a:r>
            <a:endParaRPr lang="en-CA" altLang="en-US">
              <a:latin typeface="Arial" pitchFamily="34" charset="0"/>
            </a:endParaRPr>
          </a:p>
          <a:p>
            <a:pPr marL="174982" indent="-174982">
              <a:buFontTx/>
              <a:buChar char="•"/>
            </a:pPr>
            <a:r>
              <a:rPr lang="en-CA" altLang="en-US">
                <a:latin typeface="Arial" pitchFamily="34" charset="0"/>
              </a:rPr>
              <a:t>Notice</a:t>
            </a:r>
            <a:r>
              <a:rPr lang="en-CA" altLang="en-US" baseline="0">
                <a:latin typeface="Arial" pitchFamily="34" charset="0"/>
              </a:rPr>
              <a:t> that </a:t>
            </a:r>
            <a:r>
              <a:rPr lang="en-CA" altLang="en-US">
                <a:latin typeface="Arial" pitchFamily="34" charset="0"/>
              </a:rPr>
              <a:t>there is a significant discrepancy between strengths and needs; needs are often in the below average range, yet strengths are in the average to above average range)</a:t>
            </a:r>
            <a:r>
              <a:rPr lang="en-CA" altLang="en-US" baseline="0">
                <a:latin typeface="Arial" pitchFamily="34" charset="0"/>
              </a:rPr>
              <a:t> and the differences in the strengths and needs between these two students means that presenting material and completing assessment the same for each person most likely would not give you an accurate measure of their performance.  </a:t>
            </a:r>
          </a:p>
          <a:p>
            <a:pPr marL="174982" indent="-174982">
              <a:buFontTx/>
              <a:buChar char="•"/>
            </a:pPr>
            <a:r>
              <a:rPr lang="en-CA" altLang="en-US" baseline="0">
                <a:latin typeface="Arial" pitchFamily="34" charset="0"/>
              </a:rPr>
              <a:t>Consider how executive functioning would effect each student in this example. How could it influence Teacher perception of skills?</a:t>
            </a:r>
            <a:endParaRPr lang="en-CA" altLang="en-US">
              <a:latin typeface="Arial" pitchFamily="34" charset="0"/>
            </a:endParaRPr>
          </a:p>
          <a:p>
            <a:pPr marL="0" indent="0">
              <a:buFontTx/>
              <a:buNone/>
            </a:pPr>
            <a:endParaRPr lang="en-CA" altLang="en-US">
              <a:latin typeface="Arial" pitchFamily="34" charset="0"/>
            </a:endParaRPr>
          </a:p>
          <a:p>
            <a:pPr marL="174982" indent="-174982">
              <a:buFontTx/>
              <a:buChar char="•"/>
            </a:pPr>
            <a:r>
              <a:rPr lang="en-CA" altLang="en-US">
                <a:latin typeface="Arial" pitchFamily="34" charset="0"/>
              </a:rPr>
              <a:t>&lt;Show student with LD 2 (LD2).&gt; Ask participants to turn and talk about what is similar / different about this profile compared to LD2 (e.g. 3 of 4 cognitive processes are opposite strength/needs; once again, a significant discrepancy between strengths and needs; again, needs are often in the below average range, yet strengths are in the average to above average</a:t>
            </a:r>
          </a:p>
        </p:txBody>
      </p:sp>
      <p:sp>
        <p:nvSpPr>
          <p:cNvPr id="53253" name="Slide Number Placeholder 1"/>
          <p:cNvSpPr txBox="1">
            <a:spLocks noGrp="1"/>
          </p:cNvSpPr>
          <p:nvPr/>
        </p:nvSpPr>
        <p:spPr bwMode="auto">
          <a:xfrm>
            <a:off x="3979757" y="8698667"/>
            <a:ext cx="3043343" cy="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9" tIns="46650" rIns="93299" bIns="46650" anchor="b"/>
          <a:lstStyle>
            <a:lvl1pPr defTabSz="912813">
              <a:spcBef>
                <a:spcPct val="50000"/>
              </a:spcBef>
              <a:defRPr sz="1400">
                <a:solidFill>
                  <a:schemeClr val="tx1"/>
                </a:solidFill>
                <a:latin typeface="Verdana" pitchFamily="34" charset="0"/>
                <a:cs typeface="Arial" pitchFamily="34" charset="0"/>
              </a:defRPr>
            </a:lvl1pPr>
            <a:lvl2pPr marL="742950" indent="-285750" defTabSz="912813">
              <a:spcBef>
                <a:spcPct val="50000"/>
              </a:spcBef>
              <a:defRPr sz="1400">
                <a:solidFill>
                  <a:schemeClr val="tx1"/>
                </a:solidFill>
                <a:latin typeface="Verdana" pitchFamily="34" charset="0"/>
                <a:cs typeface="Arial" pitchFamily="34" charset="0"/>
              </a:defRPr>
            </a:lvl2pPr>
            <a:lvl3pPr marL="1143000" indent="-228600" defTabSz="912813">
              <a:spcBef>
                <a:spcPct val="50000"/>
              </a:spcBef>
              <a:defRPr sz="1400">
                <a:solidFill>
                  <a:schemeClr val="tx1"/>
                </a:solidFill>
                <a:latin typeface="Verdana" pitchFamily="34" charset="0"/>
                <a:cs typeface="Arial" pitchFamily="34" charset="0"/>
              </a:defRPr>
            </a:lvl3pPr>
            <a:lvl4pPr marL="1600200" indent="-228600" defTabSz="912813">
              <a:spcBef>
                <a:spcPct val="50000"/>
              </a:spcBef>
              <a:defRPr sz="1400">
                <a:solidFill>
                  <a:schemeClr val="tx1"/>
                </a:solidFill>
                <a:latin typeface="Verdana" pitchFamily="34" charset="0"/>
                <a:cs typeface="Arial" pitchFamily="34" charset="0"/>
              </a:defRPr>
            </a:lvl4pPr>
            <a:lvl5pPr marL="2057400" indent="-228600" defTabSz="912813">
              <a:spcBef>
                <a:spcPct val="50000"/>
              </a:spcBef>
              <a:defRPr sz="1400">
                <a:solidFill>
                  <a:schemeClr val="tx1"/>
                </a:solidFill>
                <a:latin typeface="Verdana" pitchFamily="34" charset="0"/>
                <a:cs typeface="Arial" pitchFamily="34" charset="0"/>
              </a:defRPr>
            </a:lvl5pPr>
            <a:lvl6pPr marL="25146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defTabSz="912813" eaLnBrk="0" fontAlgn="base" hangingPunct="0">
              <a:spcBef>
                <a:spcPct val="50000"/>
              </a:spcBef>
              <a:spcAft>
                <a:spcPct val="0"/>
              </a:spcAft>
              <a:defRPr sz="1400">
                <a:solidFill>
                  <a:schemeClr val="tx1"/>
                </a:solidFill>
                <a:latin typeface="Verdana" pitchFamily="34" charset="0"/>
                <a:cs typeface="Arial" pitchFamily="34" charset="0"/>
              </a:defRPr>
            </a:lvl9pPr>
          </a:lstStyle>
          <a:p>
            <a:pPr algn="r" fontAlgn="base">
              <a:spcAft>
                <a:spcPct val="0"/>
              </a:spcAft>
            </a:pPr>
            <a:fld id="{00BB190D-F54E-4F08-96A2-65E368E4D012}" type="slidenum">
              <a:rPr lang="en-US" altLang="en-US" sz="1200">
                <a:solidFill>
                  <a:prstClr val="black"/>
                </a:solidFill>
                <a:latin typeface="Arial" pitchFamily="34" charset="0"/>
                <a:ea typeface="MS PGothic" pitchFamily="34" charset="-128"/>
              </a:rPr>
              <a:pPr algn="r" fontAlgn="base">
                <a:spcAft>
                  <a:spcPct val="0"/>
                </a:spcAft>
              </a:pPr>
              <a:t>6</a:t>
            </a:fld>
            <a:endParaRPr lang="en-US" altLang="en-US" sz="1200">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42903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planning and goal setting are required components of an IEP.  The transition goals that we include in the IEP will look different depending on the age and stage of the student however, we need to always be thinking about how the goals we set in each IEP will help develop skills for post-secondary life.  </a:t>
            </a:r>
          </a:p>
        </p:txBody>
      </p:sp>
      <p:sp>
        <p:nvSpPr>
          <p:cNvPr id="4" name="Slide Number Placeholder 3"/>
          <p:cNvSpPr>
            <a:spLocks noGrp="1"/>
          </p:cNvSpPr>
          <p:nvPr>
            <p:ph type="sldNum" sz="quarter" idx="10"/>
          </p:nvPr>
        </p:nvSpPr>
        <p:spPr/>
        <p:txBody>
          <a:bodyPr/>
          <a:lstStyle/>
          <a:p>
            <a:fld id="{B83907DC-CDD6-4D28-B4FC-0178BCE15D6D}" type="slidenum">
              <a:rPr lang="en-US"/>
              <a:t>22</a:t>
            </a:fld>
            <a:endParaRPr lang="en-US"/>
          </a:p>
        </p:txBody>
      </p:sp>
    </p:spTree>
    <p:extLst>
      <p:ext uri="{BB962C8B-B14F-4D97-AF65-F5344CB8AC3E}">
        <p14:creationId xmlns:p14="http://schemas.microsoft.com/office/powerpoint/2010/main" val="111332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know that students with LD have the potential to meet with success in school and in life.  Enrollment in a post-secondary institution is most definitely within reach.  As teachers and parents, it is imperative that we recognize this and support students in building the skills that will allow them to succeed in a post-secondary setting.</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83907DC-CDD6-4D28-B4FC-0178BCE15D6D}" type="slidenum">
              <a:rPr lang="en-US"/>
              <a:t>23</a:t>
            </a:fld>
            <a:endParaRPr lang="en-US"/>
          </a:p>
        </p:txBody>
      </p:sp>
    </p:spTree>
    <p:extLst>
      <p:ext uri="{BB962C8B-B14F-4D97-AF65-F5344CB8AC3E}">
        <p14:creationId xmlns:p14="http://schemas.microsoft.com/office/powerpoint/2010/main" val="155476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foundational skills that will have an impact on a student's success in school, is their understanding of who they are as individuals and as learners.  All transition plans should promote independence and self-advocacy</a:t>
            </a:r>
          </a:p>
          <a:p>
            <a:endParaRPr lang="en-US" dirty="0">
              <a:cs typeface="Calibri"/>
            </a:endParaRPr>
          </a:p>
        </p:txBody>
      </p:sp>
      <p:sp>
        <p:nvSpPr>
          <p:cNvPr id="4" name="Slide Number Placeholder 3"/>
          <p:cNvSpPr>
            <a:spLocks noGrp="1"/>
          </p:cNvSpPr>
          <p:nvPr>
            <p:ph type="sldNum" sz="quarter" idx="10"/>
          </p:nvPr>
        </p:nvSpPr>
        <p:spPr/>
        <p:txBody>
          <a:bodyPr/>
          <a:lstStyle/>
          <a:p>
            <a:fld id="{B83907DC-CDD6-4D28-B4FC-0178BCE15D6D}" type="slidenum">
              <a:rPr lang="en-US"/>
              <a:t>24</a:t>
            </a:fld>
            <a:endParaRPr lang="en-US"/>
          </a:p>
        </p:txBody>
      </p:sp>
    </p:spTree>
    <p:extLst>
      <p:ext uri="{BB962C8B-B14F-4D97-AF65-F5344CB8AC3E}">
        <p14:creationId xmlns:p14="http://schemas.microsoft.com/office/powerpoint/2010/main" val="337220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83907DC-CDD6-4D28-B4FC-0178BCE15D6D}" type="slidenum">
              <a:rPr lang="en-US"/>
              <a:t>26</a:t>
            </a:fld>
            <a:endParaRPr lang="en-US"/>
          </a:p>
        </p:txBody>
      </p:sp>
    </p:spTree>
    <p:extLst>
      <p:ext uri="{BB962C8B-B14F-4D97-AF65-F5344CB8AC3E}">
        <p14:creationId xmlns:p14="http://schemas.microsoft.com/office/powerpoint/2010/main" val="282306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83907DC-CDD6-4D28-B4FC-0178BCE15D6D}" type="slidenum">
              <a:rPr lang="en-US"/>
              <a:t>27</a:t>
            </a:fld>
            <a:endParaRPr lang="en-US"/>
          </a:p>
        </p:txBody>
      </p:sp>
    </p:spTree>
    <p:extLst>
      <p:ext uri="{BB962C8B-B14F-4D97-AF65-F5344CB8AC3E}">
        <p14:creationId xmlns:p14="http://schemas.microsoft.com/office/powerpoint/2010/main" val="1524656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5/9/2022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387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6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352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6452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25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541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312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92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5/9/2022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934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289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5/9/2022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86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241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861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02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558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017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39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5/9/2022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713541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B1B8-6C94-456E-9CE8-DBBAD468D78D}"/>
              </a:ext>
            </a:extLst>
          </p:cNvPr>
          <p:cNvSpPr>
            <a:spLocks noGrp="1"/>
          </p:cNvSpPr>
          <p:nvPr>
            <p:ph type="ctrTitle"/>
          </p:nvPr>
        </p:nvSpPr>
        <p:spPr>
          <a:xfrm>
            <a:off x="689113" y="1803405"/>
            <a:ext cx="10813774" cy="1231343"/>
          </a:xfrm>
        </p:spPr>
        <p:txBody>
          <a:bodyPr>
            <a:normAutofit/>
          </a:bodyPr>
          <a:lstStyle/>
          <a:p>
            <a:r>
              <a:rPr lang="en-US" sz="7200" b="1" dirty="0"/>
              <a:t>I</a:t>
            </a:r>
            <a:r>
              <a:rPr lang="en-US" sz="5400" dirty="0"/>
              <a:t>ndividual </a:t>
            </a:r>
            <a:r>
              <a:rPr lang="en-US" sz="7200" b="1" dirty="0"/>
              <a:t>E</a:t>
            </a:r>
            <a:r>
              <a:rPr lang="en-US" sz="5400" dirty="0"/>
              <a:t>ducation </a:t>
            </a:r>
            <a:r>
              <a:rPr lang="en-US" sz="7200" b="1" dirty="0"/>
              <a:t>P</a:t>
            </a:r>
            <a:r>
              <a:rPr lang="en-US" sz="5400" dirty="0"/>
              <a:t>lans</a:t>
            </a:r>
          </a:p>
        </p:txBody>
      </p:sp>
      <p:sp>
        <p:nvSpPr>
          <p:cNvPr id="3" name="Subtitle 2">
            <a:extLst>
              <a:ext uri="{FF2B5EF4-FFF2-40B4-BE49-F238E27FC236}">
                <a16:creationId xmlns:a16="http://schemas.microsoft.com/office/drawing/2014/main" id="{BF84A981-6A38-4A51-8E81-E7F47B7F6079}"/>
              </a:ext>
            </a:extLst>
          </p:cNvPr>
          <p:cNvSpPr>
            <a:spLocks noGrp="1"/>
          </p:cNvSpPr>
          <p:nvPr>
            <p:ph type="subTitle" idx="1"/>
          </p:nvPr>
        </p:nvSpPr>
        <p:spPr/>
        <p:txBody>
          <a:bodyPr>
            <a:normAutofit fontScale="92500" lnSpcReduction="10000"/>
          </a:bodyPr>
          <a:lstStyle/>
          <a:p>
            <a:r>
              <a:rPr lang="en-US" dirty="0"/>
              <a:t>Marci Damen – TVDSB Coordinator Special Education</a:t>
            </a:r>
          </a:p>
          <a:p>
            <a:r>
              <a:rPr lang="en-US" dirty="0"/>
              <a:t>Lynn-Marie Pearce – LDCSB Consultant Special Education</a:t>
            </a:r>
          </a:p>
        </p:txBody>
      </p:sp>
    </p:spTree>
    <p:extLst>
      <p:ext uri="{BB962C8B-B14F-4D97-AF65-F5344CB8AC3E}">
        <p14:creationId xmlns:p14="http://schemas.microsoft.com/office/powerpoint/2010/main" val="301267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5CD7-BFFC-49F9-84B8-3A0878379DA5}"/>
              </a:ext>
            </a:extLst>
          </p:cNvPr>
          <p:cNvSpPr>
            <a:spLocks noGrp="1"/>
          </p:cNvSpPr>
          <p:nvPr>
            <p:ph type="title"/>
          </p:nvPr>
        </p:nvSpPr>
        <p:spPr>
          <a:xfrm>
            <a:off x="1550504" y="764373"/>
            <a:ext cx="9955696" cy="1293028"/>
          </a:xfrm>
        </p:spPr>
        <p:txBody>
          <a:bodyPr>
            <a:normAutofit/>
          </a:bodyPr>
          <a:lstStyle/>
          <a:p>
            <a:r>
              <a:rPr lang="en-US" sz="3500" dirty="0"/>
              <a:t>Accommodating </a:t>
            </a:r>
            <a:r>
              <a:rPr lang="en-US" sz="3500" b="1" dirty="0"/>
              <a:t>Strengths </a:t>
            </a:r>
            <a:r>
              <a:rPr lang="en-US" sz="3500" dirty="0"/>
              <a:t>&amp;</a:t>
            </a:r>
            <a:r>
              <a:rPr lang="en-US" sz="3500" b="1" dirty="0"/>
              <a:t> Needs</a:t>
            </a:r>
          </a:p>
        </p:txBody>
      </p:sp>
      <p:sp>
        <p:nvSpPr>
          <p:cNvPr id="3" name="Content Placeholder 2">
            <a:extLst>
              <a:ext uri="{FF2B5EF4-FFF2-40B4-BE49-F238E27FC236}">
                <a16:creationId xmlns:a16="http://schemas.microsoft.com/office/drawing/2014/main" id="{7C3FF9C8-6559-4FF4-AE95-5F446C32D548}"/>
              </a:ext>
            </a:extLst>
          </p:cNvPr>
          <p:cNvSpPr>
            <a:spLocks noGrp="1"/>
          </p:cNvSpPr>
          <p:nvPr>
            <p:ph idx="1"/>
          </p:nvPr>
        </p:nvSpPr>
        <p:spPr>
          <a:xfrm>
            <a:off x="685800" y="2194560"/>
            <a:ext cx="10820400" cy="3679069"/>
          </a:xfrm>
        </p:spPr>
        <p:txBody>
          <a:bodyPr>
            <a:normAutofit fontScale="92500" lnSpcReduction="10000"/>
          </a:bodyPr>
          <a:lstStyle/>
          <a:p>
            <a:pPr marL="0" indent="0">
              <a:buNone/>
            </a:pPr>
            <a:r>
              <a:rPr lang="en-US" b="1" dirty="0"/>
              <a:t>Instructional accommodations: </a:t>
            </a:r>
          </a:p>
          <a:p>
            <a:r>
              <a:rPr lang="en-US" dirty="0"/>
              <a:t>Adjustments in teaching strategies required to enable the student to learn and to progress through the curriculum </a:t>
            </a:r>
          </a:p>
          <a:p>
            <a:pPr marL="0" indent="0">
              <a:buNone/>
            </a:pPr>
            <a:endParaRPr lang="en-US" dirty="0"/>
          </a:p>
          <a:p>
            <a:pPr marL="0" indent="0">
              <a:buNone/>
            </a:pPr>
            <a:r>
              <a:rPr lang="en-US" b="1" dirty="0"/>
              <a:t>Environmental accommodations: </a:t>
            </a:r>
          </a:p>
          <a:p>
            <a:r>
              <a:rPr lang="en-US" dirty="0"/>
              <a:t>Changes or supports in the physical environment of the classroom and/or the school </a:t>
            </a:r>
          </a:p>
          <a:p>
            <a:pPr marL="0" indent="0">
              <a:buNone/>
            </a:pPr>
            <a:endParaRPr lang="en-US" dirty="0"/>
          </a:p>
          <a:p>
            <a:pPr marL="0" indent="0">
              <a:buNone/>
            </a:pPr>
            <a:r>
              <a:rPr lang="en-US" b="1" dirty="0"/>
              <a:t>Assessment accommodations: </a:t>
            </a:r>
          </a:p>
          <a:p>
            <a:r>
              <a:rPr lang="en-US" dirty="0"/>
              <a:t>Adjustments in assessment activities and methods required to enable the student to demonstrate learning</a:t>
            </a:r>
          </a:p>
        </p:txBody>
      </p:sp>
    </p:spTree>
    <p:extLst>
      <p:ext uri="{BB962C8B-B14F-4D97-AF65-F5344CB8AC3E}">
        <p14:creationId xmlns:p14="http://schemas.microsoft.com/office/powerpoint/2010/main" val="393104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6DC4-C135-4C91-BB28-E5A9BA6FA882}"/>
              </a:ext>
            </a:extLst>
          </p:cNvPr>
          <p:cNvSpPr>
            <a:spLocks noGrp="1"/>
          </p:cNvSpPr>
          <p:nvPr>
            <p:ph type="title"/>
          </p:nvPr>
        </p:nvSpPr>
        <p:spPr/>
        <p:txBody>
          <a:bodyPr/>
          <a:lstStyle/>
          <a:p>
            <a:r>
              <a:rPr lang="en-US" dirty="0"/>
              <a:t>Accommodating </a:t>
            </a:r>
            <a:r>
              <a:rPr lang="en-US" b="1" dirty="0"/>
              <a:t>Strengths</a:t>
            </a:r>
          </a:p>
        </p:txBody>
      </p:sp>
      <p:sp>
        <p:nvSpPr>
          <p:cNvPr id="3" name="Content Placeholder 2">
            <a:extLst>
              <a:ext uri="{FF2B5EF4-FFF2-40B4-BE49-F238E27FC236}">
                <a16:creationId xmlns:a16="http://schemas.microsoft.com/office/drawing/2014/main" id="{4138C827-3DC5-4235-9CB0-4F09D141E306}"/>
              </a:ext>
            </a:extLst>
          </p:cNvPr>
          <p:cNvSpPr>
            <a:spLocks noGrp="1"/>
          </p:cNvSpPr>
          <p:nvPr>
            <p:ph sz="half" idx="1"/>
          </p:nvPr>
        </p:nvSpPr>
        <p:spPr>
          <a:xfrm>
            <a:off x="503583" y="2194559"/>
            <a:ext cx="2968487" cy="2364189"/>
          </a:xfrm>
        </p:spPr>
        <p:txBody>
          <a:bodyPr>
            <a:normAutofit fontScale="77500" lnSpcReduction="20000"/>
          </a:bodyPr>
          <a:lstStyle/>
          <a:p>
            <a:pPr marL="0" indent="0">
              <a:buNone/>
            </a:pPr>
            <a:r>
              <a:rPr lang="en-US" sz="2400" b="1" u="sng" dirty="0"/>
              <a:t>Strengths</a:t>
            </a:r>
          </a:p>
          <a:p>
            <a:r>
              <a:rPr lang="en-US" sz="2300" dirty="0"/>
              <a:t>Visual learner</a:t>
            </a:r>
          </a:p>
          <a:p>
            <a:r>
              <a:rPr lang="en-US" sz="2300" dirty="0"/>
              <a:t>Memory</a:t>
            </a:r>
          </a:p>
          <a:p>
            <a:r>
              <a:rPr lang="en-US" sz="2300" dirty="0"/>
              <a:t>Verbal comprehension</a:t>
            </a:r>
          </a:p>
          <a:p>
            <a:r>
              <a:rPr lang="en-US" sz="2300" dirty="0"/>
              <a:t>Oral expression</a:t>
            </a:r>
          </a:p>
          <a:p>
            <a:r>
              <a:rPr lang="en-US" sz="2300" dirty="0"/>
              <a:t>Works well in groups</a:t>
            </a:r>
          </a:p>
          <a:p>
            <a:endParaRPr lang="en-US" dirty="0"/>
          </a:p>
        </p:txBody>
      </p:sp>
      <p:sp>
        <p:nvSpPr>
          <p:cNvPr id="4" name="Content Placeholder 3">
            <a:extLst>
              <a:ext uri="{FF2B5EF4-FFF2-40B4-BE49-F238E27FC236}">
                <a16:creationId xmlns:a16="http://schemas.microsoft.com/office/drawing/2014/main" id="{025A8BC3-057F-4E0A-B2F8-78CA7B834DEE}"/>
              </a:ext>
            </a:extLst>
          </p:cNvPr>
          <p:cNvSpPr>
            <a:spLocks noGrp="1"/>
          </p:cNvSpPr>
          <p:nvPr>
            <p:ph sz="half" idx="2"/>
          </p:nvPr>
        </p:nvSpPr>
        <p:spPr>
          <a:xfrm>
            <a:off x="3472071" y="2194559"/>
            <a:ext cx="8335616" cy="4024125"/>
          </a:xfrm>
        </p:spPr>
        <p:txBody>
          <a:bodyPr>
            <a:normAutofit fontScale="77500" lnSpcReduction="20000"/>
          </a:bodyPr>
          <a:lstStyle/>
          <a:p>
            <a:pPr marL="0" indent="0">
              <a:buNone/>
            </a:pPr>
            <a:r>
              <a:rPr lang="en-US" b="1" dirty="0"/>
              <a:t>Instructional Accommodations</a:t>
            </a:r>
          </a:p>
          <a:p>
            <a:r>
              <a:rPr lang="en-US" dirty="0"/>
              <a:t>Present information visually, pair verbal and visual information and instructions</a:t>
            </a:r>
          </a:p>
          <a:p>
            <a:r>
              <a:rPr lang="en-US" dirty="0"/>
              <a:t>Assistive technology such as text to speech software that highlights as words or sentences are read</a:t>
            </a:r>
          </a:p>
          <a:p>
            <a:r>
              <a:rPr lang="en-US" dirty="0"/>
              <a:t>Video recordings of lessons for intensive review at a later time</a:t>
            </a:r>
          </a:p>
          <a:p>
            <a:r>
              <a:rPr lang="en-US" dirty="0"/>
              <a:t>Descriptive feedback from peers, small group discussions e.g., Kagan Structures</a:t>
            </a:r>
          </a:p>
          <a:p>
            <a:pPr marL="0" indent="0">
              <a:buNone/>
            </a:pPr>
            <a:endParaRPr lang="en-US" dirty="0"/>
          </a:p>
          <a:p>
            <a:pPr marL="0" indent="0">
              <a:buNone/>
            </a:pPr>
            <a:r>
              <a:rPr lang="en-US" b="1" dirty="0"/>
              <a:t>Assessment Accommodations</a:t>
            </a:r>
          </a:p>
          <a:p>
            <a:r>
              <a:rPr lang="en-US" dirty="0"/>
              <a:t>Assistive technology such as speech to text, and text to speech software</a:t>
            </a:r>
          </a:p>
          <a:p>
            <a:r>
              <a:rPr lang="en-US" dirty="0"/>
              <a:t>Allow for oral explanations of written answers</a:t>
            </a:r>
          </a:p>
          <a:p>
            <a:r>
              <a:rPr lang="en-US" dirty="0"/>
              <a:t>Alternate settings </a:t>
            </a:r>
          </a:p>
          <a:p>
            <a:r>
              <a:rPr lang="en-US" dirty="0"/>
              <a:t>May do well with multiple choice questions</a:t>
            </a:r>
          </a:p>
        </p:txBody>
      </p:sp>
    </p:spTree>
    <p:extLst>
      <p:ext uri="{BB962C8B-B14F-4D97-AF65-F5344CB8AC3E}">
        <p14:creationId xmlns:p14="http://schemas.microsoft.com/office/powerpoint/2010/main" val="308868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6E28-61F2-4E30-802A-09DE49B9A446}"/>
              </a:ext>
            </a:extLst>
          </p:cNvPr>
          <p:cNvSpPr>
            <a:spLocks noGrp="1"/>
          </p:cNvSpPr>
          <p:nvPr>
            <p:ph type="title"/>
          </p:nvPr>
        </p:nvSpPr>
        <p:spPr/>
        <p:txBody>
          <a:bodyPr/>
          <a:lstStyle/>
          <a:p>
            <a:r>
              <a:rPr lang="en-US" dirty="0"/>
              <a:t>Accommodating </a:t>
            </a:r>
            <a:r>
              <a:rPr lang="en-US" b="1" dirty="0"/>
              <a:t>Needs</a:t>
            </a:r>
          </a:p>
        </p:txBody>
      </p:sp>
      <p:sp>
        <p:nvSpPr>
          <p:cNvPr id="3" name="Content Placeholder 2">
            <a:extLst>
              <a:ext uri="{FF2B5EF4-FFF2-40B4-BE49-F238E27FC236}">
                <a16:creationId xmlns:a16="http://schemas.microsoft.com/office/drawing/2014/main" id="{52BF2FFC-ABC4-4D20-9D69-6D6919628942}"/>
              </a:ext>
            </a:extLst>
          </p:cNvPr>
          <p:cNvSpPr>
            <a:spLocks noGrp="1"/>
          </p:cNvSpPr>
          <p:nvPr>
            <p:ph sz="half" idx="1"/>
          </p:nvPr>
        </p:nvSpPr>
        <p:spPr>
          <a:xfrm>
            <a:off x="490331" y="2194560"/>
            <a:ext cx="2981740" cy="2894276"/>
          </a:xfrm>
        </p:spPr>
        <p:txBody>
          <a:bodyPr>
            <a:normAutofit fontScale="77500" lnSpcReduction="20000"/>
          </a:bodyPr>
          <a:lstStyle/>
          <a:p>
            <a:pPr marL="0" indent="0">
              <a:buNone/>
            </a:pPr>
            <a:r>
              <a:rPr lang="en-US" b="1" u="sng" dirty="0"/>
              <a:t>Needs</a:t>
            </a:r>
          </a:p>
          <a:p>
            <a:r>
              <a:rPr lang="en-US" dirty="0"/>
              <a:t>Reading – Decoding</a:t>
            </a:r>
          </a:p>
          <a:p>
            <a:r>
              <a:rPr lang="en-US" dirty="0"/>
              <a:t>Written expression</a:t>
            </a:r>
          </a:p>
          <a:p>
            <a:pPr>
              <a:lnSpc>
                <a:spcPct val="120000"/>
              </a:lnSpc>
            </a:pPr>
            <a:r>
              <a:rPr lang="en-US" dirty="0"/>
              <a:t>Executive Functioning – focus, organization, task completion</a:t>
            </a:r>
          </a:p>
          <a:p>
            <a:r>
              <a:rPr lang="en-US" dirty="0"/>
              <a:t>Math computation</a:t>
            </a:r>
          </a:p>
          <a:p>
            <a:r>
              <a:rPr lang="en-US" dirty="0"/>
              <a:t>Processing speed </a:t>
            </a:r>
          </a:p>
          <a:p>
            <a:endParaRPr lang="en-US" dirty="0"/>
          </a:p>
        </p:txBody>
      </p:sp>
      <p:sp>
        <p:nvSpPr>
          <p:cNvPr id="4" name="Content Placeholder 3">
            <a:extLst>
              <a:ext uri="{FF2B5EF4-FFF2-40B4-BE49-F238E27FC236}">
                <a16:creationId xmlns:a16="http://schemas.microsoft.com/office/drawing/2014/main" id="{667DA7C0-811C-4731-A9E1-0B8E2FC2BA39}"/>
              </a:ext>
            </a:extLst>
          </p:cNvPr>
          <p:cNvSpPr>
            <a:spLocks noGrp="1"/>
          </p:cNvSpPr>
          <p:nvPr>
            <p:ph sz="half" idx="2"/>
          </p:nvPr>
        </p:nvSpPr>
        <p:spPr>
          <a:xfrm>
            <a:off x="4187687" y="2194560"/>
            <a:ext cx="7636565" cy="4024125"/>
          </a:xfrm>
        </p:spPr>
        <p:txBody>
          <a:bodyPr vert="horz" lIns="91440" tIns="45720" rIns="91440" bIns="45720" rtlCol="0" anchor="t">
            <a:normAutofit fontScale="77500" lnSpcReduction="20000"/>
          </a:bodyPr>
          <a:lstStyle/>
          <a:p>
            <a:pPr marL="0" indent="0">
              <a:buNone/>
            </a:pPr>
            <a:r>
              <a:rPr lang="en-US" b="1" dirty="0"/>
              <a:t>Instructional Accommodations</a:t>
            </a:r>
          </a:p>
          <a:p>
            <a:r>
              <a:rPr lang="en-US" dirty="0"/>
              <a:t>Use of assistive technology (text to speech and speech to text)</a:t>
            </a:r>
          </a:p>
          <a:p>
            <a:r>
              <a:rPr lang="en-US" dirty="0"/>
              <a:t>Duplicate or electronic notes</a:t>
            </a:r>
          </a:p>
          <a:p>
            <a:r>
              <a:rPr lang="en-US" dirty="0"/>
              <a:t>Graphic organizers and mind maps</a:t>
            </a:r>
          </a:p>
          <a:p>
            <a:r>
              <a:rPr lang="en-US" dirty="0"/>
              <a:t>Organizational coaching and time management aids</a:t>
            </a:r>
          </a:p>
          <a:p>
            <a:r>
              <a:rPr lang="en-US" dirty="0"/>
              <a:t>Visual and verbal cueing </a:t>
            </a:r>
          </a:p>
          <a:p>
            <a:r>
              <a:rPr lang="en-US" dirty="0"/>
              <a:t>Extra time for processing</a:t>
            </a:r>
          </a:p>
          <a:p>
            <a:r>
              <a:rPr lang="en-US" dirty="0"/>
              <a:t>Use of manipulatives</a:t>
            </a:r>
          </a:p>
          <a:p>
            <a:endParaRPr lang="en-US" dirty="0"/>
          </a:p>
          <a:p>
            <a:pPr marL="0" indent="0">
              <a:buNone/>
            </a:pPr>
            <a:r>
              <a:rPr lang="en-US" b="1" dirty="0"/>
              <a:t>Environmental Accommodations</a:t>
            </a:r>
          </a:p>
          <a:p>
            <a:r>
              <a:rPr lang="en-US" dirty="0"/>
              <a:t>Strategic seating near the teachers desk, beside a calm peer</a:t>
            </a:r>
          </a:p>
          <a:p>
            <a:r>
              <a:rPr lang="en-US" dirty="0"/>
              <a:t>Quiet setting</a:t>
            </a:r>
          </a:p>
          <a:p>
            <a:r>
              <a:rPr lang="en-US" dirty="0"/>
              <a:t>Use of headphones or study carol when needed</a:t>
            </a:r>
          </a:p>
          <a:p>
            <a:endParaRPr lang="en-US" dirty="0"/>
          </a:p>
        </p:txBody>
      </p:sp>
    </p:spTree>
    <p:extLst>
      <p:ext uri="{BB962C8B-B14F-4D97-AF65-F5344CB8AC3E}">
        <p14:creationId xmlns:p14="http://schemas.microsoft.com/office/powerpoint/2010/main" val="380474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D0E0-B846-4B9F-9B28-B34DC84483E0}"/>
              </a:ext>
            </a:extLst>
          </p:cNvPr>
          <p:cNvSpPr>
            <a:spLocks noGrp="1"/>
          </p:cNvSpPr>
          <p:nvPr>
            <p:ph type="title"/>
          </p:nvPr>
        </p:nvSpPr>
        <p:spPr/>
        <p:txBody>
          <a:bodyPr/>
          <a:lstStyle/>
          <a:p>
            <a:r>
              <a:rPr lang="en-US" dirty="0"/>
              <a:t>Accommodating </a:t>
            </a:r>
            <a:r>
              <a:rPr lang="en-US" b="1" dirty="0"/>
              <a:t>Needs</a:t>
            </a:r>
            <a:endParaRPr lang="en-US" dirty="0"/>
          </a:p>
        </p:txBody>
      </p:sp>
      <p:sp>
        <p:nvSpPr>
          <p:cNvPr id="3" name="Content Placeholder 2">
            <a:extLst>
              <a:ext uri="{FF2B5EF4-FFF2-40B4-BE49-F238E27FC236}">
                <a16:creationId xmlns:a16="http://schemas.microsoft.com/office/drawing/2014/main" id="{4EBE135A-2FEE-425D-8ECE-FB6B5C33EEDB}"/>
              </a:ext>
            </a:extLst>
          </p:cNvPr>
          <p:cNvSpPr>
            <a:spLocks noGrp="1"/>
          </p:cNvSpPr>
          <p:nvPr>
            <p:ph sz="half" idx="1"/>
          </p:nvPr>
        </p:nvSpPr>
        <p:spPr>
          <a:xfrm>
            <a:off x="685800" y="2194559"/>
            <a:ext cx="2786270" cy="2364189"/>
          </a:xfrm>
        </p:spPr>
        <p:txBody>
          <a:bodyPr>
            <a:normAutofit fontScale="70000" lnSpcReduction="20000"/>
          </a:bodyPr>
          <a:lstStyle/>
          <a:p>
            <a:pPr marL="0" indent="0">
              <a:buNone/>
            </a:pPr>
            <a:r>
              <a:rPr lang="en-US" sz="3100" b="1" u="sng" dirty="0"/>
              <a:t>Needs</a:t>
            </a:r>
          </a:p>
          <a:p>
            <a:r>
              <a:rPr lang="en-US" sz="2400" dirty="0"/>
              <a:t>Reading – Decoding</a:t>
            </a:r>
          </a:p>
          <a:p>
            <a:r>
              <a:rPr lang="en-US" sz="2400" dirty="0"/>
              <a:t>Written expression</a:t>
            </a:r>
          </a:p>
          <a:p>
            <a:r>
              <a:rPr lang="en-US" sz="2400" dirty="0"/>
              <a:t>Executive Functioning – focus, organization, task completion</a:t>
            </a:r>
          </a:p>
          <a:p>
            <a:r>
              <a:rPr lang="en-US" sz="2400" dirty="0"/>
              <a:t>Math computation</a:t>
            </a:r>
          </a:p>
          <a:p>
            <a:r>
              <a:rPr lang="en-US" sz="2400" dirty="0"/>
              <a:t>Processing speed </a:t>
            </a:r>
          </a:p>
          <a:p>
            <a:endParaRPr lang="en-US" dirty="0"/>
          </a:p>
        </p:txBody>
      </p:sp>
      <p:sp>
        <p:nvSpPr>
          <p:cNvPr id="4" name="Content Placeholder 3">
            <a:extLst>
              <a:ext uri="{FF2B5EF4-FFF2-40B4-BE49-F238E27FC236}">
                <a16:creationId xmlns:a16="http://schemas.microsoft.com/office/drawing/2014/main" id="{ADFD16C4-AE37-4402-BA98-5A3CB66FDC14}"/>
              </a:ext>
            </a:extLst>
          </p:cNvPr>
          <p:cNvSpPr>
            <a:spLocks noGrp="1"/>
          </p:cNvSpPr>
          <p:nvPr>
            <p:ph sz="half" idx="2"/>
          </p:nvPr>
        </p:nvSpPr>
        <p:spPr>
          <a:xfrm>
            <a:off x="3472070" y="2194559"/>
            <a:ext cx="8034130" cy="4024125"/>
          </a:xfrm>
        </p:spPr>
        <p:txBody>
          <a:bodyPr vert="horz" lIns="91440" tIns="45720" rIns="91440" bIns="45720" rtlCol="0" anchor="t">
            <a:normAutofit fontScale="70000" lnSpcReduction="20000"/>
          </a:bodyPr>
          <a:lstStyle/>
          <a:p>
            <a:pPr marL="0" indent="0">
              <a:buNone/>
            </a:pPr>
            <a:r>
              <a:rPr lang="en-US" sz="3100" b="1" dirty="0"/>
              <a:t>Assessment Accommodations</a:t>
            </a:r>
          </a:p>
          <a:p>
            <a:r>
              <a:rPr lang="en-US" sz="2400" dirty="0"/>
              <a:t>Oral responses, including recorded responses (audio or video)</a:t>
            </a:r>
          </a:p>
          <a:p>
            <a:r>
              <a:rPr lang="en-US" sz="2400" dirty="0"/>
              <a:t>Oral explanations of written answers</a:t>
            </a:r>
          </a:p>
          <a:p>
            <a:r>
              <a:rPr lang="en-US" sz="2400" dirty="0"/>
              <a:t>Use of assistive technology (text to speech and speech to text)</a:t>
            </a:r>
          </a:p>
          <a:p>
            <a:r>
              <a:rPr lang="en-US" sz="2400" dirty="0"/>
              <a:t>Access to learning tools (manipulatives, number chart)</a:t>
            </a:r>
          </a:p>
          <a:p>
            <a:r>
              <a:rPr lang="en-US" sz="2400" dirty="0"/>
              <a:t>Prompts to return student’s attention to task</a:t>
            </a:r>
          </a:p>
          <a:p>
            <a:r>
              <a:rPr lang="en-US" sz="2400" dirty="0"/>
              <a:t>Extended time limits</a:t>
            </a:r>
          </a:p>
          <a:p>
            <a:r>
              <a:rPr lang="en-US" sz="2400" dirty="0"/>
              <a:t>Reduction in the number of tasks used to assess a concept or skill</a:t>
            </a:r>
          </a:p>
          <a:p>
            <a:endParaRPr lang="en-US" dirty="0"/>
          </a:p>
        </p:txBody>
      </p:sp>
    </p:spTree>
    <p:extLst>
      <p:ext uri="{BB962C8B-B14F-4D97-AF65-F5344CB8AC3E}">
        <p14:creationId xmlns:p14="http://schemas.microsoft.com/office/powerpoint/2010/main" val="63894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text&#10;&#10;Description generated with very high confidence">
            <a:extLst>
              <a:ext uri="{FF2B5EF4-FFF2-40B4-BE49-F238E27FC236}">
                <a16:creationId xmlns:a16="http://schemas.microsoft.com/office/drawing/2014/main" id="{DAE7D638-73F3-4C7B-BD00-12EAE072A0D2}"/>
              </a:ext>
            </a:extLst>
          </p:cNvPr>
          <p:cNvPicPr>
            <a:picLocks noChangeAspect="1"/>
          </p:cNvPicPr>
          <p:nvPr/>
        </p:nvPicPr>
        <p:blipFill rotWithShape="1">
          <a:blip r:embed="rId2"/>
          <a:srcRect t="6025" b="18975"/>
          <a:stretch/>
        </p:blipFill>
        <p:spPr>
          <a:xfrm>
            <a:off x="20" y="10"/>
            <a:ext cx="12191980" cy="6857990"/>
          </a:xfrm>
          <a:prstGeom prst="rect">
            <a:avLst/>
          </a:prstGeom>
        </p:spPr>
      </p:pic>
    </p:spTree>
    <p:extLst>
      <p:ext uri="{BB962C8B-B14F-4D97-AF65-F5344CB8AC3E}">
        <p14:creationId xmlns:p14="http://schemas.microsoft.com/office/powerpoint/2010/main" val="134527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1DEC-537C-484F-B656-FE4A40870F0D}"/>
              </a:ext>
            </a:extLst>
          </p:cNvPr>
          <p:cNvSpPr>
            <a:spLocks noGrp="1"/>
          </p:cNvSpPr>
          <p:nvPr>
            <p:ph type="title"/>
          </p:nvPr>
        </p:nvSpPr>
        <p:spPr>
          <a:xfrm>
            <a:off x="342233" y="1245636"/>
            <a:ext cx="11337757" cy="1293028"/>
          </a:xfrm>
        </p:spPr>
        <p:txBody>
          <a:bodyPr>
            <a:normAutofit fontScale="90000"/>
          </a:bodyPr>
          <a:lstStyle/>
          <a:p>
            <a:pPr algn="ctr"/>
            <a:r>
              <a:rPr lang="en-US" dirty="0"/>
              <a:t>WHAT DOES PPM 8 SAY ABOUT Program Modifications on IEPS FOR STUDENTS WITH LEARNING DISABILITIES?</a:t>
            </a:r>
          </a:p>
        </p:txBody>
      </p:sp>
      <p:sp>
        <p:nvSpPr>
          <p:cNvPr id="3" name="Content Placeholder 2">
            <a:extLst>
              <a:ext uri="{FF2B5EF4-FFF2-40B4-BE49-F238E27FC236}">
                <a16:creationId xmlns:a16="http://schemas.microsoft.com/office/drawing/2014/main" id="{3EE3FF94-98EC-4E53-BC43-D2DE9025FF27}"/>
              </a:ext>
            </a:extLst>
          </p:cNvPr>
          <p:cNvSpPr>
            <a:spLocks noGrp="1"/>
          </p:cNvSpPr>
          <p:nvPr>
            <p:ph idx="1"/>
          </p:nvPr>
        </p:nvSpPr>
        <p:spPr>
          <a:xfrm>
            <a:off x="672432" y="3317507"/>
            <a:ext cx="10820400" cy="4024125"/>
          </a:xfrm>
        </p:spPr>
        <p:txBody>
          <a:bodyPr vert="horz" lIns="91440" tIns="45720" rIns="91440" bIns="45720" rtlCol="0" anchor="t">
            <a:normAutofit/>
          </a:bodyPr>
          <a:lstStyle/>
          <a:p>
            <a:pPr marL="0" indent="0" algn="ctr">
              <a:buNone/>
            </a:pPr>
            <a:r>
              <a:rPr lang="en-US" sz="2800" dirty="0"/>
              <a:t>Modification of learning expectations may include the use of expectations at a different grade level and/or an increase or decrease in the number and/or complexity of expectations. Modified learning expectations that are drawn from a lower grade level </a:t>
            </a:r>
            <a:r>
              <a:rPr lang="en-US" sz="2800" b="1" u="sng" dirty="0"/>
              <a:t>will only be considered if the student cannot demonstrate learning with the aid of any of the approaches and/or strategies described above.</a:t>
            </a:r>
            <a:endParaRPr lang="en-US" sz="2800" dirty="0"/>
          </a:p>
          <a:p>
            <a:endParaRPr lang="en-US" dirty="0"/>
          </a:p>
          <a:p>
            <a:endParaRPr lang="en-US" dirty="0"/>
          </a:p>
        </p:txBody>
      </p:sp>
    </p:spTree>
    <p:extLst>
      <p:ext uri="{BB962C8B-B14F-4D97-AF65-F5344CB8AC3E}">
        <p14:creationId xmlns:p14="http://schemas.microsoft.com/office/powerpoint/2010/main" val="108878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4F7-12C9-462B-B4D6-775932793EFB}"/>
              </a:ext>
            </a:extLst>
          </p:cNvPr>
          <p:cNvSpPr>
            <a:spLocks noGrp="1"/>
          </p:cNvSpPr>
          <p:nvPr>
            <p:ph type="title"/>
          </p:nvPr>
        </p:nvSpPr>
        <p:spPr/>
        <p:txBody>
          <a:bodyPr/>
          <a:lstStyle/>
          <a:p>
            <a:r>
              <a:rPr lang="en-US" dirty="0"/>
              <a:t>Modified Program Area</a:t>
            </a:r>
          </a:p>
        </p:txBody>
      </p:sp>
      <p:sp>
        <p:nvSpPr>
          <p:cNvPr id="4" name="Text Placeholder 3">
            <a:extLst>
              <a:ext uri="{FF2B5EF4-FFF2-40B4-BE49-F238E27FC236}">
                <a16:creationId xmlns:a16="http://schemas.microsoft.com/office/drawing/2014/main" id="{5B8DB2F7-AAA0-4F0F-9A6A-8748CC872988}"/>
              </a:ext>
            </a:extLst>
          </p:cNvPr>
          <p:cNvSpPr>
            <a:spLocks noGrp="1"/>
          </p:cNvSpPr>
          <p:nvPr>
            <p:ph type="body" sz="half" idx="15"/>
          </p:nvPr>
        </p:nvSpPr>
        <p:spPr>
          <a:xfrm>
            <a:off x="384313" y="2517913"/>
            <a:ext cx="4638257" cy="3700784"/>
          </a:xfrm>
        </p:spPr>
        <p:txBody>
          <a:bodyPr/>
          <a:lstStyle/>
          <a:p>
            <a:r>
              <a:rPr lang="en-US" sz="2000" b="1" dirty="0"/>
              <a:t>Learning Expectations</a:t>
            </a:r>
          </a:p>
          <a:p>
            <a:endParaRPr lang="en-US" sz="2000" dirty="0"/>
          </a:p>
          <a:p>
            <a:r>
              <a:rPr lang="en-US" sz="2000" b="1" u="sng" dirty="0"/>
              <a:t>Writing</a:t>
            </a:r>
            <a:r>
              <a:rPr lang="en-US" sz="2000" dirty="0"/>
              <a:t> (grade 4)</a:t>
            </a:r>
          </a:p>
          <a:p>
            <a:r>
              <a:rPr lang="en-US" sz="2000" dirty="0"/>
              <a:t>Sally will write a complete final draft of a paragraph that includes a topic sentence, three supporting sentences and a concluding sentence including the correct use of spelling, capitalization and punctuation.</a:t>
            </a:r>
          </a:p>
          <a:p>
            <a:endParaRPr lang="en-US" dirty="0"/>
          </a:p>
        </p:txBody>
      </p:sp>
      <p:sp>
        <p:nvSpPr>
          <p:cNvPr id="6" name="Text Placeholder 5">
            <a:extLst>
              <a:ext uri="{FF2B5EF4-FFF2-40B4-BE49-F238E27FC236}">
                <a16:creationId xmlns:a16="http://schemas.microsoft.com/office/drawing/2014/main" id="{163277C8-C8E1-44EA-842B-2A80ADC90D26}"/>
              </a:ext>
            </a:extLst>
          </p:cNvPr>
          <p:cNvSpPr>
            <a:spLocks noGrp="1"/>
          </p:cNvSpPr>
          <p:nvPr>
            <p:ph type="body" sz="half" idx="16"/>
          </p:nvPr>
        </p:nvSpPr>
        <p:spPr>
          <a:xfrm>
            <a:off x="5128591" y="2517913"/>
            <a:ext cx="3472066" cy="3700784"/>
          </a:xfrm>
        </p:spPr>
        <p:txBody>
          <a:bodyPr/>
          <a:lstStyle/>
          <a:p>
            <a:r>
              <a:rPr lang="en-US" sz="2000" b="1" dirty="0"/>
              <a:t>Teaching Strategies</a:t>
            </a:r>
          </a:p>
          <a:p>
            <a:endParaRPr lang="en-US" sz="2000" dirty="0"/>
          </a:p>
          <a:p>
            <a:r>
              <a:rPr lang="en-US" sz="2000" dirty="0"/>
              <a:t>Use of a model paragraph co-constructed with a peer with feedback from the teacher</a:t>
            </a:r>
          </a:p>
          <a:p>
            <a:r>
              <a:rPr lang="en-US" sz="2000" dirty="0"/>
              <a:t>Use visual /pictorial organizer when brainstorming ideas</a:t>
            </a:r>
          </a:p>
          <a:p>
            <a:r>
              <a:rPr lang="en-US" sz="2000" dirty="0"/>
              <a:t>Choose a topic of high interest</a:t>
            </a:r>
          </a:p>
          <a:p>
            <a:endParaRPr lang="en-US" dirty="0"/>
          </a:p>
        </p:txBody>
      </p:sp>
      <p:sp>
        <p:nvSpPr>
          <p:cNvPr id="8" name="Text Placeholder 7">
            <a:extLst>
              <a:ext uri="{FF2B5EF4-FFF2-40B4-BE49-F238E27FC236}">
                <a16:creationId xmlns:a16="http://schemas.microsoft.com/office/drawing/2014/main" id="{9AC07BFF-4B60-4945-B37B-61422537D964}"/>
              </a:ext>
            </a:extLst>
          </p:cNvPr>
          <p:cNvSpPr>
            <a:spLocks noGrp="1"/>
          </p:cNvSpPr>
          <p:nvPr>
            <p:ph type="body" sz="half" idx="17"/>
          </p:nvPr>
        </p:nvSpPr>
        <p:spPr>
          <a:xfrm>
            <a:off x="8706677" y="2517913"/>
            <a:ext cx="2801555" cy="3700784"/>
          </a:xfrm>
        </p:spPr>
        <p:txBody>
          <a:bodyPr/>
          <a:lstStyle/>
          <a:p>
            <a:r>
              <a:rPr lang="en-US" sz="2000" b="1" dirty="0"/>
              <a:t>Assessment Methods</a:t>
            </a:r>
          </a:p>
          <a:p>
            <a:endParaRPr lang="en-US" sz="2000" dirty="0"/>
          </a:p>
          <a:p>
            <a:r>
              <a:rPr lang="en-US" sz="2000" dirty="0"/>
              <a:t>Written paragraph</a:t>
            </a:r>
          </a:p>
          <a:p>
            <a:r>
              <a:rPr lang="en-US" sz="2000" dirty="0"/>
              <a:t>Paragraph rubric</a:t>
            </a:r>
          </a:p>
          <a:p>
            <a:endParaRPr lang="en-US" dirty="0"/>
          </a:p>
        </p:txBody>
      </p:sp>
    </p:spTree>
    <p:extLst>
      <p:ext uri="{BB962C8B-B14F-4D97-AF65-F5344CB8AC3E}">
        <p14:creationId xmlns:p14="http://schemas.microsoft.com/office/powerpoint/2010/main" val="219067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4F7-12C9-462B-B4D6-775932793EFB}"/>
              </a:ext>
            </a:extLst>
          </p:cNvPr>
          <p:cNvSpPr>
            <a:spLocks noGrp="1"/>
          </p:cNvSpPr>
          <p:nvPr>
            <p:ph type="title"/>
          </p:nvPr>
        </p:nvSpPr>
        <p:spPr/>
        <p:txBody>
          <a:bodyPr/>
          <a:lstStyle/>
          <a:p>
            <a:r>
              <a:rPr lang="en-US" dirty="0"/>
              <a:t>Modified Program Area</a:t>
            </a:r>
          </a:p>
        </p:txBody>
      </p:sp>
      <p:sp>
        <p:nvSpPr>
          <p:cNvPr id="4" name="Text Placeholder 3">
            <a:extLst>
              <a:ext uri="{FF2B5EF4-FFF2-40B4-BE49-F238E27FC236}">
                <a16:creationId xmlns:a16="http://schemas.microsoft.com/office/drawing/2014/main" id="{5B8DB2F7-AAA0-4F0F-9A6A-8748CC872988}"/>
              </a:ext>
            </a:extLst>
          </p:cNvPr>
          <p:cNvSpPr>
            <a:spLocks noGrp="1"/>
          </p:cNvSpPr>
          <p:nvPr>
            <p:ph type="body" sz="half" idx="15"/>
          </p:nvPr>
        </p:nvSpPr>
        <p:spPr>
          <a:xfrm>
            <a:off x="384313" y="2517913"/>
            <a:ext cx="4638257" cy="3700784"/>
          </a:xfrm>
        </p:spPr>
        <p:txBody>
          <a:bodyPr/>
          <a:lstStyle/>
          <a:p>
            <a:r>
              <a:rPr lang="en-US" sz="2000" b="1" dirty="0"/>
              <a:t>Learning Expectations</a:t>
            </a:r>
          </a:p>
          <a:p>
            <a:endParaRPr lang="en-US" sz="2000" b="1" u="sng" dirty="0"/>
          </a:p>
          <a:p>
            <a:r>
              <a:rPr lang="en-US" sz="2000" b="1" u="sng" dirty="0"/>
              <a:t>Reading</a:t>
            </a:r>
            <a:r>
              <a:rPr lang="en-US" sz="2000" dirty="0"/>
              <a:t> (grade 2)</a:t>
            </a:r>
          </a:p>
          <a:p>
            <a:r>
              <a:rPr lang="en-US" sz="2000" dirty="0"/>
              <a:t>Sally will read the 41 words on the Grade 1 </a:t>
            </a:r>
            <a:r>
              <a:rPr lang="en-US" sz="2000" dirty="0" err="1"/>
              <a:t>Dolch</a:t>
            </a:r>
            <a:r>
              <a:rPr lang="en-US" sz="2000" dirty="0"/>
              <a:t> sight words list and the 46 words on the Grade 2 </a:t>
            </a:r>
            <a:r>
              <a:rPr lang="en-US" sz="2000" dirty="0" err="1"/>
              <a:t>Dolch</a:t>
            </a:r>
            <a:r>
              <a:rPr lang="en-US" sz="2000" dirty="0"/>
              <a:t> sight word list</a:t>
            </a:r>
          </a:p>
          <a:p>
            <a:endParaRPr lang="en-US" dirty="0"/>
          </a:p>
        </p:txBody>
      </p:sp>
      <p:sp>
        <p:nvSpPr>
          <p:cNvPr id="6" name="Text Placeholder 5">
            <a:extLst>
              <a:ext uri="{FF2B5EF4-FFF2-40B4-BE49-F238E27FC236}">
                <a16:creationId xmlns:a16="http://schemas.microsoft.com/office/drawing/2014/main" id="{163277C8-C8E1-44EA-842B-2A80ADC90D26}"/>
              </a:ext>
            </a:extLst>
          </p:cNvPr>
          <p:cNvSpPr>
            <a:spLocks noGrp="1"/>
          </p:cNvSpPr>
          <p:nvPr>
            <p:ph type="body" sz="half" idx="16"/>
          </p:nvPr>
        </p:nvSpPr>
        <p:spPr>
          <a:xfrm>
            <a:off x="5128591" y="2517913"/>
            <a:ext cx="3472066" cy="3700784"/>
          </a:xfrm>
        </p:spPr>
        <p:txBody>
          <a:bodyPr>
            <a:normAutofit lnSpcReduction="10000"/>
          </a:bodyPr>
          <a:lstStyle/>
          <a:p>
            <a:r>
              <a:rPr lang="en-US" sz="2000" b="1" dirty="0"/>
              <a:t>Teaching Strategies</a:t>
            </a:r>
          </a:p>
          <a:p>
            <a:endParaRPr lang="en-US" sz="2000" dirty="0"/>
          </a:p>
          <a:p>
            <a:r>
              <a:rPr lang="en-US" sz="2000" dirty="0"/>
              <a:t>Daily practice with flashcards</a:t>
            </a:r>
          </a:p>
          <a:p>
            <a:r>
              <a:rPr lang="en-US" sz="2000" dirty="0"/>
              <a:t>Identify sight words in written material (paper or electronic texts)</a:t>
            </a:r>
          </a:p>
          <a:p>
            <a:r>
              <a:rPr lang="en-US" sz="2000" dirty="0"/>
              <a:t>Pair pictures with words whenever possible</a:t>
            </a:r>
          </a:p>
          <a:p>
            <a:r>
              <a:rPr lang="en-US" sz="2000" dirty="0"/>
              <a:t>Use sight words in games e.g., go fish, memory, in word searches</a:t>
            </a:r>
          </a:p>
          <a:p>
            <a:endParaRPr lang="en-US" sz="2000" dirty="0"/>
          </a:p>
          <a:p>
            <a:endParaRPr lang="en-US" dirty="0"/>
          </a:p>
        </p:txBody>
      </p:sp>
      <p:sp>
        <p:nvSpPr>
          <p:cNvPr id="8" name="Text Placeholder 7">
            <a:extLst>
              <a:ext uri="{FF2B5EF4-FFF2-40B4-BE49-F238E27FC236}">
                <a16:creationId xmlns:a16="http://schemas.microsoft.com/office/drawing/2014/main" id="{9AC07BFF-4B60-4945-B37B-61422537D964}"/>
              </a:ext>
            </a:extLst>
          </p:cNvPr>
          <p:cNvSpPr>
            <a:spLocks noGrp="1"/>
          </p:cNvSpPr>
          <p:nvPr>
            <p:ph type="body" sz="half" idx="17"/>
          </p:nvPr>
        </p:nvSpPr>
        <p:spPr>
          <a:xfrm>
            <a:off x="8706677" y="2517913"/>
            <a:ext cx="2801555" cy="3700784"/>
          </a:xfrm>
        </p:spPr>
        <p:txBody>
          <a:bodyPr/>
          <a:lstStyle/>
          <a:p>
            <a:r>
              <a:rPr lang="en-US" sz="2000" b="1" dirty="0"/>
              <a:t>Assessment Methods</a:t>
            </a:r>
          </a:p>
          <a:p>
            <a:endParaRPr lang="en-US" sz="2000" dirty="0"/>
          </a:p>
          <a:p>
            <a:r>
              <a:rPr lang="en-US" sz="2000" dirty="0"/>
              <a:t>Sight word checklist</a:t>
            </a:r>
          </a:p>
          <a:p>
            <a:r>
              <a:rPr lang="en-US" sz="2000" dirty="0"/>
              <a:t>Oral interview</a:t>
            </a:r>
          </a:p>
          <a:p>
            <a:r>
              <a:rPr lang="en-US" sz="2000" dirty="0"/>
              <a:t>Observation</a:t>
            </a:r>
          </a:p>
          <a:p>
            <a:endParaRPr lang="en-US" dirty="0"/>
          </a:p>
        </p:txBody>
      </p:sp>
    </p:spTree>
    <p:extLst>
      <p:ext uri="{BB962C8B-B14F-4D97-AF65-F5344CB8AC3E}">
        <p14:creationId xmlns:p14="http://schemas.microsoft.com/office/powerpoint/2010/main" val="291774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C9CC-2242-486F-9A45-FAC3C94BAFAB}"/>
              </a:ext>
            </a:extLst>
          </p:cNvPr>
          <p:cNvSpPr>
            <a:spLocks noGrp="1"/>
          </p:cNvSpPr>
          <p:nvPr>
            <p:ph type="title"/>
          </p:nvPr>
        </p:nvSpPr>
        <p:spPr>
          <a:xfrm>
            <a:off x="937591" y="1434445"/>
            <a:ext cx="10949609" cy="1418086"/>
          </a:xfrm>
        </p:spPr>
        <p:txBody>
          <a:bodyPr>
            <a:normAutofit fontScale="90000"/>
          </a:bodyPr>
          <a:lstStyle/>
          <a:p>
            <a:pPr algn="l"/>
            <a:r>
              <a:rPr lang="en-US" dirty="0"/>
              <a:t>WHAT DOES The Ministry of Education SAY About </a:t>
            </a:r>
            <a:r>
              <a:rPr lang="en-US" b="1" dirty="0"/>
              <a:t>Alternative</a:t>
            </a:r>
            <a:r>
              <a:rPr lang="en-US" dirty="0"/>
              <a:t>  Programs or Courses? </a:t>
            </a:r>
          </a:p>
        </p:txBody>
      </p:sp>
      <p:sp>
        <p:nvSpPr>
          <p:cNvPr id="3" name="Content Placeholder 2">
            <a:extLst>
              <a:ext uri="{FF2B5EF4-FFF2-40B4-BE49-F238E27FC236}">
                <a16:creationId xmlns:a16="http://schemas.microsoft.com/office/drawing/2014/main" id="{94826318-EA68-4D53-A5B9-8A2BDB5AD5B6}"/>
              </a:ext>
            </a:extLst>
          </p:cNvPr>
          <p:cNvSpPr>
            <a:spLocks noGrp="1"/>
          </p:cNvSpPr>
          <p:nvPr>
            <p:ph idx="1"/>
          </p:nvPr>
        </p:nvSpPr>
        <p:spPr>
          <a:xfrm>
            <a:off x="685799" y="3260035"/>
            <a:ext cx="10949609" cy="2958650"/>
          </a:xfrm>
        </p:spPr>
        <p:txBody>
          <a:bodyPr>
            <a:normAutofit/>
          </a:bodyPr>
          <a:lstStyle/>
          <a:p>
            <a:pPr marL="0" indent="0">
              <a:buNone/>
            </a:pPr>
            <a:r>
              <a:rPr lang="en-US" b="1" dirty="0"/>
              <a:t>Alternative Program Areas</a:t>
            </a:r>
          </a:p>
          <a:p>
            <a:pPr marL="0" indent="0">
              <a:buNone/>
            </a:pPr>
            <a:r>
              <a:rPr lang="en-US" dirty="0"/>
              <a:t>“Alternative expectations are developed to help students acquire knowledge and skills that are not represented in the Ontario curriculum… Because they are not part of a subject or course outlined in the provincial curriculum documents, alternative expectations are considered to constitute alternative programs or alternative courses. ...For the vast majority of students, these programs would be given in addition to modified or regular grade-level expectations from the Ontario curriculum.”</a:t>
            </a:r>
            <a:r>
              <a:rPr lang="en-US" sz="800" u="sng" dirty="0"/>
              <a:t> </a:t>
            </a:r>
            <a:r>
              <a:rPr lang="en-US" sz="1200" u="sng" dirty="0"/>
              <a:t>Special education in Ontario Kindergarten to Grade12 </a:t>
            </a:r>
            <a:r>
              <a:rPr lang="en-US" sz="1200" dirty="0"/>
              <a:t>p. E18</a:t>
            </a:r>
          </a:p>
        </p:txBody>
      </p:sp>
    </p:spTree>
    <p:extLst>
      <p:ext uri="{BB962C8B-B14F-4D97-AF65-F5344CB8AC3E}">
        <p14:creationId xmlns:p14="http://schemas.microsoft.com/office/powerpoint/2010/main" val="88654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C2B5-299B-449D-BEFD-78A4FD59CDE9}"/>
              </a:ext>
            </a:extLst>
          </p:cNvPr>
          <p:cNvSpPr>
            <a:spLocks noGrp="1"/>
          </p:cNvSpPr>
          <p:nvPr>
            <p:ph type="title"/>
          </p:nvPr>
        </p:nvSpPr>
        <p:spPr/>
        <p:txBody>
          <a:bodyPr/>
          <a:lstStyle/>
          <a:p>
            <a:r>
              <a:rPr lang="en-US" dirty="0"/>
              <a:t>Alternative Program Areas</a:t>
            </a:r>
          </a:p>
        </p:txBody>
      </p:sp>
      <p:sp>
        <p:nvSpPr>
          <p:cNvPr id="3" name="Content Placeholder 2">
            <a:extLst>
              <a:ext uri="{FF2B5EF4-FFF2-40B4-BE49-F238E27FC236}">
                <a16:creationId xmlns:a16="http://schemas.microsoft.com/office/drawing/2014/main" id="{16C9C865-6579-4CA8-9E91-EB61417D591B}"/>
              </a:ext>
            </a:extLst>
          </p:cNvPr>
          <p:cNvSpPr>
            <a:spLocks noGrp="1"/>
          </p:cNvSpPr>
          <p:nvPr>
            <p:ph idx="1"/>
          </p:nvPr>
        </p:nvSpPr>
        <p:spPr>
          <a:xfrm>
            <a:off x="685800" y="2544417"/>
            <a:ext cx="10820400" cy="3674268"/>
          </a:xfrm>
        </p:spPr>
        <p:txBody>
          <a:bodyPr>
            <a:normAutofit/>
          </a:bodyPr>
          <a:lstStyle/>
          <a:p>
            <a:r>
              <a:rPr lang="en-US" dirty="0"/>
              <a:t>Alternative programming (ALT) focuses on knowledge and skills related to identified needs that may impact a student’s access to other curriculum areas. Targeting skills in alternative areas increases the opportunities for success in other curriculum areas while reducing barriers.</a:t>
            </a:r>
          </a:p>
          <a:p>
            <a:r>
              <a:rPr lang="en-US" dirty="0"/>
              <a:t>Alternative programming (ALT) for student with Learning Disabilities is often related to developing the Learning Skills and Work Habits that are listed on the Ontario Report Card in Elementary School and the Progress report in Secondary School.</a:t>
            </a:r>
          </a:p>
          <a:p>
            <a:endParaRPr lang="en-US" dirty="0"/>
          </a:p>
          <a:p>
            <a:pPr marL="0" indent="0">
              <a:buNone/>
            </a:pPr>
            <a:endParaRPr lang="en-US" dirty="0"/>
          </a:p>
        </p:txBody>
      </p:sp>
    </p:spTree>
    <p:extLst>
      <p:ext uri="{BB962C8B-B14F-4D97-AF65-F5344CB8AC3E}">
        <p14:creationId xmlns:p14="http://schemas.microsoft.com/office/powerpoint/2010/main" val="336569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3F4A-3D75-4541-AB30-34BD6DC0DEFF}"/>
              </a:ext>
            </a:extLst>
          </p:cNvPr>
          <p:cNvSpPr>
            <a:spLocks noGrp="1"/>
          </p:cNvSpPr>
          <p:nvPr>
            <p:ph type="title"/>
          </p:nvPr>
        </p:nvSpPr>
        <p:spPr>
          <a:xfrm>
            <a:off x="5249775" y="954157"/>
            <a:ext cx="6079560" cy="1116014"/>
          </a:xfrm>
        </p:spPr>
        <p:txBody>
          <a:bodyPr>
            <a:normAutofit/>
          </a:bodyPr>
          <a:lstStyle/>
          <a:p>
            <a:r>
              <a:rPr lang="en-US" sz="4800" b="1" dirty="0">
                <a:ea typeface="Tahoma" panose="020B0604030504040204" pitchFamily="34" charset="0"/>
                <a:cs typeface="Tahoma" panose="020B0604030504040204" pitchFamily="34" charset="0"/>
              </a:rPr>
              <a:t>Goals for Today</a:t>
            </a:r>
          </a:p>
        </p:txBody>
      </p:sp>
      <p:sp>
        <p:nvSpPr>
          <p:cNvPr id="3" name="Content Placeholder 2">
            <a:extLst>
              <a:ext uri="{FF2B5EF4-FFF2-40B4-BE49-F238E27FC236}">
                <a16:creationId xmlns:a16="http://schemas.microsoft.com/office/drawing/2014/main" id="{CE135E03-01E6-4055-897F-234500C11BC2}"/>
              </a:ext>
            </a:extLst>
          </p:cNvPr>
          <p:cNvSpPr>
            <a:spLocks noGrp="1"/>
          </p:cNvSpPr>
          <p:nvPr>
            <p:ph type="body" sz="half" idx="2"/>
          </p:nvPr>
        </p:nvSpPr>
        <p:spPr>
          <a:xfrm>
            <a:off x="4648614" y="2466940"/>
            <a:ext cx="7281882" cy="3094485"/>
          </a:xfrm>
        </p:spPr>
        <p:txBody>
          <a:bodyPr vert="horz" lIns="91440" tIns="45720" rIns="91440" bIns="45720" rtlCol="0" anchor="t">
            <a:normAutofit fontScale="77500" lnSpcReduction="20000"/>
          </a:bodyPr>
          <a:lstStyle/>
          <a:p>
            <a:pPr>
              <a:lnSpc>
                <a:spcPct val="150000"/>
              </a:lnSpc>
            </a:pPr>
            <a:r>
              <a:rPr lang="en-US" sz="3000" dirty="0">
                <a:ea typeface="Tahoma" panose="020B0604030504040204" pitchFamily="34" charset="0"/>
                <a:cs typeface="Tahoma" panose="020B0604030504040204" pitchFamily="34" charset="0"/>
              </a:rPr>
              <a:t>Policy and Program Memorandum 8 </a:t>
            </a:r>
            <a:endParaRPr lang="en-US" dirty="0"/>
          </a:p>
          <a:p>
            <a:pPr>
              <a:lnSpc>
                <a:spcPct val="150000"/>
              </a:lnSpc>
            </a:pPr>
            <a:r>
              <a:rPr lang="en-US" sz="3000" dirty="0">
                <a:ea typeface="Tahoma" panose="020B0604030504040204" pitchFamily="34" charset="0"/>
                <a:cs typeface="Tahoma" panose="020B0604030504040204" pitchFamily="34" charset="0"/>
              </a:rPr>
              <a:t>Operationalizing Strengths</a:t>
            </a:r>
          </a:p>
          <a:p>
            <a:pPr>
              <a:lnSpc>
                <a:spcPct val="150000"/>
              </a:lnSpc>
            </a:pPr>
            <a:r>
              <a:rPr lang="en-US" sz="3000" dirty="0">
                <a:ea typeface="Tahoma" panose="020B0604030504040204" pitchFamily="34" charset="0"/>
                <a:cs typeface="Tahoma" panose="020B0604030504040204" pitchFamily="34" charset="0"/>
              </a:rPr>
              <a:t>Linking IEP Strengths/Needs to Accommodations</a:t>
            </a:r>
          </a:p>
          <a:p>
            <a:pPr>
              <a:lnSpc>
                <a:spcPct val="150000"/>
              </a:lnSpc>
            </a:pPr>
            <a:r>
              <a:rPr lang="en-US" sz="3000" dirty="0">
                <a:ea typeface="Tahoma" panose="020B0604030504040204" pitchFamily="34" charset="0"/>
                <a:cs typeface="Tahoma" panose="020B0604030504040204" pitchFamily="34" charset="0"/>
              </a:rPr>
              <a:t>Connecting IEP Program Areas to skill building</a:t>
            </a:r>
          </a:p>
          <a:p>
            <a:pPr>
              <a:lnSpc>
                <a:spcPct val="150000"/>
              </a:lnSpc>
            </a:pPr>
            <a:r>
              <a:rPr lang="en-US" sz="3000" dirty="0">
                <a:ea typeface="Tahoma" panose="020B0604030504040204" pitchFamily="34" charset="0"/>
                <a:cs typeface="Tahoma" panose="020B0604030504040204" pitchFamily="34" charset="0"/>
              </a:rPr>
              <a:t>Utilizing the Transition Plan</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A picture containing text&#10;&#10;Description generated with high confidence">
            <a:extLst>
              <a:ext uri="{FF2B5EF4-FFF2-40B4-BE49-F238E27FC236}">
                <a16:creationId xmlns:a16="http://schemas.microsoft.com/office/drawing/2014/main" id="{BD6AABF6-104F-4F30-BEDE-F334E35353B9}"/>
              </a:ext>
            </a:extLst>
          </p:cNvPr>
          <p:cNvPicPr>
            <a:picLocks noChangeAspect="1"/>
          </p:cNvPicPr>
          <p:nvPr/>
        </p:nvPicPr>
        <p:blipFill>
          <a:blip r:embed="rId3"/>
          <a:stretch>
            <a:fillRect/>
          </a:stretch>
        </p:blipFill>
        <p:spPr>
          <a:xfrm>
            <a:off x="261504" y="1654384"/>
            <a:ext cx="3937598" cy="4920829"/>
          </a:xfrm>
          <a:prstGeom prst="rect">
            <a:avLst/>
          </a:prstGeom>
        </p:spPr>
      </p:pic>
    </p:spTree>
    <p:extLst>
      <p:ext uri="{BB962C8B-B14F-4D97-AF65-F5344CB8AC3E}">
        <p14:creationId xmlns:p14="http://schemas.microsoft.com/office/powerpoint/2010/main" val="303560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4F7-12C9-462B-B4D6-775932793EFB}"/>
              </a:ext>
            </a:extLst>
          </p:cNvPr>
          <p:cNvSpPr>
            <a:spLocks noGrp="1"/>
          </p:cNvSpPr>
          <p:nvPr>
            <p:ph type="title"/>
          </p:nvPr>
        </p:nvSpPr>
        <p:spPr>
          <a:xfrm>
            <a:off x="2173358" y="761999"/>
            <a:ext cx="9332842" cy="1303867"/>
          </a:xfrm>
        </p:spPr>
        <p:txBody>
          <a:bodyPr/>
          <a:lstStyle/>
          <a:p>
            <a:r>
              <a:rPr lang="en-US" dirty="0"/>
              <a:t>Alternative (ALT) Program Area</a:t>
            </a:r>
          </a:p>
        </p:txBody>
      </p:sp>
      <p:sp>
        <p:nvSpPr>
          <p:cNvPr id="4" name="Text Placeholder 3">
            <a:extLst>
              <a:ext uri="{FF2B5EF4-FFF2-40B4-BE49-F238E27FC236}">
                <a16:creationId xmlns:a16="http://schemas.microsoft.com/office/drawing/2014/main" id="{5B8DB2F7-AAA0-4F0F-9A6A-8748CC872988}"/>
              </a:ext>
            </a:extLst>
          </p:cNvPr>
          <p:cNvSpPr>
            <a:spLocks noGrp="1"/>
          </p:cNvSpPr>
          <p:nvPr>
            <p:ph type="body" sz="half" idx="15"/>
          </p:nvPr>
        </p:nvSpPr>
        <p:spPr>
          <a:xfrm>
            <a:off x="384313" y="3087757"/>
            <a:ext cx="4638257" cy="3130940"/>
          </a:xfrm>
        </p:spPr>
        <p:txBody>
          <a:bodyPr/>
          <a:lstStyle/>
          <a:p>
            <a:r>
              <a:rPr lang="en-US" sz="2000" b="1" dirty="0"/>
              <a:t>Learning Expectations</a:t>
            </a:r>
          </a:p>
          <a:p>
            <a:endParaRPr lang="en-US" sz="2000" b="1" u="sng" dirty="0"/>
          </a:p>
          <a:p>
            <a:r>
              <a:rPr lang="en-US" sz="2000" b="1" u="sng" dirty="0"/>
              <a:t>Organization</a:t>
            </a:r>
            <a:r>
              <a:rPr lang="en-US" sz="2000" dirty="0"/>
              <a:t> </a:t>
            </a:r>
          </a:p>
          <a:p>
            <a:r>
              <a:rPr lang="en-US" sz="2000" dirty="0"/>
              <a:t>Sally will bring all of her books and material needed (text books, pen laptop, and notebook) with her to each of her rotary classes a minimum of 4/5 days per week</a:t>
            </a:r>
          </a:p>
          <a:p>
            <a:endParaRPr lang="en-US" dirty="0"/>
          </a:p>
        </p:txBody>
      </p:sp>
      <p:sp>
        <p:nvSpPr>
          <p:cNvPr id="6" name="Text Placeholder 5">
            <a:extLst>
              <a:ext uri="{FF2B5EF4-FFF2-40B4-BE49-F238E27FC236}">
                <a16:creationId xmlns:a16="http://schemas.microsoft.com/office/drawing/2014/main" id="{163277C8-C8E1-44EA-842B-2A80ADC90D26}"/>
              </a:ext>
            </a:extLst>
          </p:cNvPr>
          <p:cNvSpPr>
            <a:spLocks noGrp="1"/>
          </p:cNvSpPr>
          <p:nvPr>
            <p:ph type="body" sz="half" idx="16"/>
          </p:nvPr>
        </p:nvSpPr>
        <p:spPr>
          <a:xfrm>
            <a:off x="5128591" y="3087757"/>
            <a:ext cx="3472066" cy="3130940"/>
          </a:xfrm>
        </p:spPr>
        <p:txBody>
          <a:bodyPr>
            <a:normAutofit/>
          </a:bodyPr>
          <a:lstStyle/>
          <a:p>
            <a:r>
              <a:rPr lang="en-US" sz="2000" b="1" dirty="0"/>
              <a:t>Teaching Strategies</a:t>
            </a:r>
          </a:p>
          <a:p>
            <a:endParaRPr lang="en-US" sz="2000" dirty="0"/>
          </a:p>
          <a:p>
            <a:r>
              <a:rPr lang="en-US" sz="2000" dirty="0"/>
              <a:t>Peer helper to cue looking at her checklist on her pencil case</a:t>
            </a:r>
          </a:p>
          <a:p>
            <a:r>
              <a:rPr lang="en-US" sz="2000" dirty="0"/>
              <a:t>Use of a soft cloth bag for all of her materials to be kept at her desk</a:t>
            </a:r>
          </a:p>
          <a:p>
            <a:endParaRPr lang="en-US" sz="2000" dirty="0"/>
          </a:p>
          <a:p>
            <a:endParaRPr lang="en-US" dirty="0"/>
          </a:p>
        </p:txBody>
      </p:sp>
      <p:sp>
        <p:nvSpPr>
          <p:cNvPr id="8" name="Text Placeholder 7">
            <a:extLst>
              <a:ext uri="{FF2B5EF4-FFF2-40B4-BE49-F238E27FC236}">
                <a16:creationId xmlns:a16="http://schemas.microsoft.com/office/drawing/2014/main" id="{9AC07BFF-4B60-4945-B37B-61422537D964}"/>
              </a:ext>
            </a:extLst>
          </p:cNvPr>
          <p:cNvSpPr>
            <a:spLocks noGrp="1"/>
          </p:cNvSpPr>
          <p:nvPr>
            <p:ph type="body" sz="half" idx="17"/>
          </p:nvPr>
        </p:nvSpPr>
        <p:spPr>
          <a:xfrm>
            <a:off x="8706677" y="3087757"/>
            <a:ext cx="2955236" cy="3130940"/>
          </a:xfrm>
        </p:spPr>
        <p:txBody>
          <a:bodyPr/>
          <a:lstStyle/>
          <a:p>
            <a:r>
              <a:rPr lang="en-US" sz="2000" b="1" dirty="0"/>
              <a:t>Assessment Methods</a:t>
            </a:r>
          </a:p>
          <a:p>
            <a:endParaRPr lang="en-US" sz="2000" dirty="0"/>
          </a:p>
          <a:p>
            <a:r>
              <a:rPr lang="en-US" sz="2000" dirty="0"/>
              <a:t>Observation checklist</a:t>
            </a:r>
          </a:p>
          <a:p>
            <a:r>
              <a:rPr lang="en-US" sz="2000" dirty="0"/>
              <a:t>Self recording daily</a:t>
            </a:r>
          </a:p>
          <a:p>
            <a:endParaRPr lang="en-US" dirty="0"/>
          </a:p>
        </p:txBody>
      </p:sp>
      <p:sp>
        <p:nvSpPr>
          <p:cNvPr id="3" name="Rectangle 2">
            <a:extLst>
              <a:ext uri="{FF2B5EF4-FFF2-40B4-BE49-F238E27FC236}">
                <a16:creationId xmlns:a16="http://schemas.microsoft.com/office/drawing/2014/main" id="{5894ABC1-B513-4A9B-AFD8-81138AEBDA15}"/>
              </a:ext>
            </a:extLst>
          </p:cNvPr>
          <p:cNvSpPr/>
          <p:nvPr/>
        </p:nvSpPr>
        <p:spPr>
          <a:xfrm>
            <a:off x="384313" y="1968724"/>
            <a:ext cx="11121887" cy="923330"/>
          </a:xfrm>
          <a:prstGeom prst="rect">
            <a:avLst/>
          </a:prstGeom>
        </p:spPr>
        <p:txBody>
          <a:bodyPr wrap="square">
            <a:spAutoFit/>
          </a:bodyPr>
          <a:lstStyle/>
          <a:p>
            <a:r>
              <a:rPr lang="en-US" b="1" dirty="0"/>
              <a:t>Annual Goal: </a:t>
            </a:r>
            <a:r>
              <a:rPr lang="en-US" dirty="0"/>
              <a:t>Sally will indicate her readiness for class by having her materials ready to use.  She will seek clarification when she does not understand an instruction or assignment. Sally will use technology to support her time management and organizational skills. </a:t>
            </a:r>
          </a:p>
        </p:txBody>
      </p:sp>
    </p:spTree>
    <p:extLst>
      <p:ext uri="{BB962C8B-B14F-4D97-AF65-F5344CB8AC3E}">
        <p14:creationId xmlns:p14="http://schemas.microsoft.com/office/powerpoint/2010/main" val="196255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4F7-12C9-462B-B4D6-775932793EFB}"/>
              </a:ext>
            </a:extLst>
          </p:cNvPr>
          <p:cNvSpPr>
            <a:spLocks noGrp="1"/>
          </p:cNvSpPr>
          <p:nvPr>
            <p:ph type="title"/>
          </p:nvPr>
        </p:nvSpPr>
        <p:spPr>
          <a:xfrm>
            <a:off x="2173358" y="761999"/>
            <a:ext cx="9332842" cy="1303867"/>
          </a:xfrm>
        </p:spPr>
        <p:txBody>
          <a:bodyPr/>
          <a:lstStyle/>
          <a:p>
            <a:r>
              <a:rPr lang="en-US" dirty="0"/>
              <a:t>Alternative (ALT) Program Area</a:t>
            </a:r>
          </a:p>
        </p:txBody>
      </p:sp>
      <p:sp>
        <p:nvSpPr>
          <p:cNvPr id="4" name="Text Placeholder 3">
            <a:extLst>
              <a:ext uri="{FF2B5EF4-FFF2-40B4-BE49-F238E27FC236}">
                <a16:creationId xmlns:a16="http://schemas.microsoft.com/office/drawing/2014/main" id="{5B8DB2F7-AAA0-4F0F-9A6A-8748CC872988}"/>
              </a:ext>
            </a:extLst>
          </p:cNvPr>
          <p:cNvSpPr>
            <a:spLocks noGrp="1"/>
          </p:cNvSpPr>
          <p:nvPr>
            <p:ph type="body" sz="half" idx="15"/>
          </p:nvPr>
        </p:nvSpPr>
        <p:spPr>
          <a:xfrm>
            <a:off x="384314" y="3145919"/>
            <a:ext cx="3591338" cy="3072778"/>
          </a:xfrm>
        </p:spPr>
        <p:txBody>
          <a:bodyPr/>
          <a:lstStyle/>
          <a:p>
            <a:r>
              <a:rPr lang="en-US" sz="2000" b="1" dirty="0"/>
              <a:t>Learning Expectations</a:t>
            </a:r>
          </a:p>
          <a:p>
            <a:endParaRPr lang="en-US" sz="2000" b="1" u="sng" dirty="0"/>
          </a:p>
          <a:p>
            <a:r>
              <a:rPr lang="en-US" sz="2000" b="1" u="sng" dirty="0"/>
              <a:t>Work Completion </a:t>
            </a:r>
            <a:r>
              <a:rPr lang="en-US" sz="2000" dirty="0"/>
              <a:t> </a:t>
            </a:r>
          </a:p>
          <a:p>
            <a:r>
              <a:rPr lang="en-US" sz="1700" dirty="0"/>
              <a:t>Sally will restate an instruction given or describe an assignment to her elbow partner or to the teacher a minimum of 3 times per week in both language and mathematics classes</a:t>
            </a:r>
          </a:p>
          <a:p>
            <a:endParaRPr lang="en-US" dirty="0"/>
          </a:p>
        </p:txBody>
      </p:sp>
      <p:sp>
        <p:nvSpPr>
          <p:cNvPr id="6" name="Text Placeholder 5">
            <a:extLst>
              <a:ext uri="{FF2B5EF4-FFF2-40B4-BE49-F238E27FC236}">
                <a16:creationId xmlns:a16="http://schemas.microsoft.com/office/drawing/2014/main" id="{163277C8-C8E1-44EA-842B-2A80ADC90D26}"/>
              </a:ext>
            </a:extLst>
          </p:cNvPr>
          <p:cNvSpPr>
            <a:spLocks noGrp="1"/>
          </p:cNvSpPr>
          <p:nvPr>
            <p:ph type="body" sz="half" idx="16"/>
          </p:nvPr>
        </p:nvSpPr>
        <p:spPr>
          <a:xfrm>
            <a:off x="3975652" y="3145917"/>
            <a:ext cx="4625005" cy="3072779"/>
          </a:xfrm>
        </p:spPr>
        <p:txBody>
          <a:bodyPr>
            <a:normAutofit fontScale="85000" lnSpcReduction="20000"/>
          </a:bodyPr>
          <a:lstStyle/>
          <a:p>
            <a:r>
              <a:rPr lang="en-US" sz="2400" b="1" dirty="0"/>
              <a:t>Teaching Strategies</a:t>
            </a:r>
          </a:p>
          <a:p>
            <a:endParaRPr lang="en-US" sz="2000" dirty="0"/>
          </a:p>
          <a:p>
            <a:r>
              <a:rPr lang="en-US" sz="2000" dirty="0"/>
              <a:t>Model using think aloud</a:t>
            </a:r>
          </a:p>
          <a:p>
            <a:r>
              <a:rPr lang="en-US" sz="2000" dirty="0"/>
              <a:t>Introduce as a whole class activity, incorporate into </a:t>
            </a:r>
            <a:r>
              <a:rPr lang="en-US" sz="2000" dirty="0" err="1"/>
              <a:t>Kagen</a:t>
            </a:r>
            <a:r>
              <a:rPr lang="en-US" sz="2000" dirty="0"/>
              <a:t> Structure activities</a:t>
            </a:r>
          </a:p>
          <a:p>
            <a:r>
              <a:rPr lang="en-US" sz="2000" dirty="0"/>
              <a:t>Begin with daily trials then move to checking for understanding of newly introduced material</a:t>
            </a:r>
          </a:p>
          <a:p>
            <a:r>
              <a:rPr lang="en-US" sz="2000" dirty="0"/>
              <a:t>Positive feedback for attempts</a:t>
            </a:r>
          </a:p>
          <a:p>
            <a:r>
              <a:rPr lang="en-US" sz="2000" dirty="0"/>
              <a:t>Provide a visual instruction plan for multi step assignments</a:t>
            </a:r>
          </a:p>
          <a:p>
            <a:endParaRPr lang="en-US" dirty="0"/>
          </a:p>
        </p:txBody>
      </p:sp>
      <p:sp>
        <p:nvSpPr>
          <p:cNvPr id="8" name="Text Placeholder 7">
            <a:extLst>
              <a:ext uri="{FF2B5EF4-FFF2-40B4-BE49-F238E27FC236}">
                <a16:creationId xmlns:a16="http://schemas.microsoft.com/office/drawing/2014/main" id="{9AC07BFF-4B60-4945-B37B-61422537D964}"/>
              </a:ext>
            </a:extLst>
          </p:cNvPr>
          <p:cNvSpPr>
            <a:spLocks noGrp="1"/>
          </p:cNvSpPr>
          <p:nvPr>
            <p:ph type="body" sz="half" idx="17"/>
          </p:nvPr>
        </p:nvSpPr>
        <p:spPr>
          <a:xfrm>
            <a:off x="8706677" y="3145917"/>
            <a:ext cx="2955236" cy="3072780"/>
          </a:xfrm>
        </p:spPr>
        <p:txBody>
          <a:bodyPr/>
          <a:lstStyle/>
          <a:p>
            <a:r>
              <a:rPr lang="en-US" sz="2000" b="1" dirty="0"/>
              <a:t>Assessment Methods</a:t>
            </a:r>
          </a:p>
          <a:p>
            <a:endParaRPr lang="en-US" sz="2000" dirty="0"/>
          </a:p>
          <a:p>
            <a:r>
              <a:rPr lang="en-US" sz="1700" dirty="0"/>
              <a:t>Observation checklist</a:t>
            </a:r>
          </a:p>
          <a:p>
            <a:r>
              <a:rPr lang="en-US" sz="1700" dirty="0"/>
              <a:t>Self recording daily</a:t>
            </a:r>
          </a:p>
          <a:p>
            <a:endParaRPr lang="en-US" dirty="0"/>
          </a:p>
        </p:txBody>
      </p:sp>
      <p:sp>
        <p:nvSpPr>
          <p:cNvPr id="3" name="TextBox 2">
            <a:extLst>
              <a:ext uri="{FF2B5EF4-FFF2-40B4-BE49-F238E27FC236}">
                <a16:creationId xmlns:a16="http://schemas.microsoft.com/office/drawing/2014/main" id="{299290EF-B876-483C-83B9-FC5AD601F390}"/>
              </a:ext>
            </a:extLst>
          </p:cNvPr>
          <p:cNvSpPr txBox="1"/>
          <p:nvPr/>
        </p:nvSpPr>
        <p:spPr>
          <a:xfrm>
            <a:off x="384314" y="1842052"/>
            <a:ext cx="10933044" cy="923330"/>
          </a:xfrm>
          <a:prstGeom prst="rect">
            <a:avLst/>
          </a:prstGeom>
          <a:noFill/>
        </p:spPr>
        <p:txBody>
          <a:bodyPr wrap="square" rtlCol="0">
            <a:spAutoFit/>
          </a:bodyPr>
          <a:lstStyle/>
          <a:p>
            <a:r>
              <a:rPr lang="en-US" b="1" dirty="0"/>
              <a:t>Annual Goal: </a:t>
            </a:r>
            <a:r>
              <a:rPr lang="en-US" dirty="0"/>
              <a:t>Sally will indicate her readiness for class by having her materials ready to use.  She will seek clarification when she does not understand an instruction or assignment. Sally will use technology to support her time management and organizational skills. </a:t>
            </a:r>
          </a:p>
        </p:txBody>
      </p:sp>
    </p:spTree>
    <p:extLst>
      <p:ext uri="{BB962C8B-B14F-4D97-AF65-F5344CB8AC3E}">
        <p14:creationId xmlns:p14="http://schemas.microsoft.com/office/powerpoint/2010/main" val="275382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5FCE-87AE-475E-B296-85CB46100801}"/>
              </a:ext>
            </a:extLst>
          </p:cNvPr>
          <p:cNvSpPr>
            <a:spLocks noGrp="1"/>
          </p:cNvSpPr>
          <p:nvPr>
            <p:ph type="ctrTitle"/>
          </p:nvPr>
        </p:nvSpPr>
        <p:spPr>
          <a:xfrm>
            <a:off x="2007300" y="1781468"/>
            <a:ext cx="9448800" cy="1825096"/>
          </a:xfrm>
        </p:spPr>
        <p:txBody>
          <a:bodyPr/>
          <a:lstStyle/>
          <a:p>
            <a:r>
              <a:rPr lang="en-US" dirty="0"/>
              <a:t>Transition Planning</a:t>
            </a:r>
          </a:p>
        </p:txBody>
      </p:sp>
    </p:spTree>
    <p:extLst>
      <p:ext uri="{BB962C8B-B14F-4D97-AF65-F5344CB8AC3E}">
        <p14:creationId xmlns:p14="http://schemas.microsoft.com/office/powerpoint/2010/main" val="108767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7CB5F-8FB3-457C-960B-FA87FA6DA113}"/>
              </a:ext>
            </a:extLst>
          </p:cNvPr>
          <p:cNvSpPr>
            <a:spLocks noGrp="1"/>
          </p:cNvSpPr>
          <p:nvPr>
            <p:ph idx="1"/>
          </p:nvPr>
        </p:nvSpPr>
        <p:spPr>
          <a:xfrm>
            <a:off x="5959286" y="1228611"/>
            <a:ext cx="5009030" cy="5471925"/>
          </a:xfrm>
        </p:spPr>
        <p:txBody>
          <a:bodyPr>
            <a:normAutofit fontScale="92500" lnSpcReduction="10000"/>
          </a:bodyPr>
          <a:lstStyle/>
          <a:p>
            <a:pPr marL="0" indent="0">
              <a:buNone/>
            </a:pPr>
            <a:endParaRPr lang="en-US" sz="3200" dirty="0"/>
          </a:p>
          <a:p>
            <a:pPr marL="0" indent="0">
              <a:buNone/>
            </a:pPr>
            <a:endParaRPr lang="en-US" sz="3200" dirty="0"/>
          </a:p>
          <a:p>
            <a:pPr marL="0" indent="0">
              <a:buNone/>
            </a:pPr>
            <a:r>
              <a:rPr lang="en-US" sz="3600" dirty="0"/>
              <a:t>40% of the world’s self-made millionaires have a Learning Disability.  Still think of it as a disadvantage?</a:t>
            </a:r>
            <a:endParaRPr lang="en-US" sz="3200" dirty="0">
              <a:ea typeface="+mn-lt"/>
              <a:cs typeface="+mn-lt"/>
            </a:endParaRPr>
          </a:p>
          <a:p>
            <a:pPr marL="0" indent="0" algn="r">
              <a:buNone/>
            </a:pPr>
            <a:r>
              <a:rPr lang="en-US" sz="3600" dirty="0">
                <a:ea typeface="+mn-lt"/>
                <a:cs typeface="+mn-lt"/>
              </a:rPr>
              <a:t>-Richard Branson</a:t>
            </a:r>
            <a:br>
              <a:rPr lang="en-US" sz="3600" dirty="0">
                <a:ea typeface="+mn-lt"/>
                <a:cs typeface="+mn-lt"/>
              </a:rPr>
            </a:br>
            <a:br>
              <a:rPr lang="en-US" sz="3600" dirty="0">
                <a:ea typeface="+mn-lt"/>
                <a:cs typeface="+mn-lt"/>
              </a:rPr>
            </a:br>
            <a:endParaRPr lang="en-US" sz="3200"/>
          </a:p>
          <a:p>
            <a:pPr marL="0" indent="0" algn="r">
              <a:buNone/>
            </a:pPr>
            <a:br>
              <a:rPr lang="en-US" dirty="0">
                <a:ea typeface="+mn-lt"/>
                <a:cs typeface="+mn-lt"/>
              </a:rPr>
            </a:br>
            <a:endParaRPr lang="en-US" dirty="0"/>
          </a:p>
          <a:p>
            <a:endParaRPr lang="en-US" dirty="0"/>
          </a:p>
        </p:txBody>
      </p:sp>
      <p:pic>
        <p:nvPicPr>
          <p:cNvPr id="5" name="Picture 5" descr="A person wearing a suit and tie smiling at the camera&#10;&#10;Description generated with very high confidence">
            <a:extLst>
              <a:ext uri="{FF2B5EF4-FFF2-40B4-BE49-F238E27FC236}">
                <a16:creationId xmlns:a16="http://schemas.microsoft.com/office/drawing/2014/main" id="{4716EA6D-0704-4EE9-8EBA-D41C7814D5C9}"/>
              </a:ext>
            </a:extLst>
          </p:cNvPr>
          <p:cNvPicPr>
            <a:picLocks noChangeAspect="1"/>
          </p:cNvPicPr>
          <p:nvPr/>
        </p:nvPicPr>
        <p:blipFill>
          <a:blip r:embed="rId3"/>
          <a:stretch>
            <a:fillRect/>
          </a:stretch>
        </p:blipFill>
        <p:spPr>
          <a:xfrm>
            <a:off x="1697411" y="1831881"/>
            <a:ext cx="3552825" cy="3552825"/>
          </a:xfrm>
          <a:prstGeom prst="rect">
            <a:avLst/>
          </a:prstGeom>
        </p:spPr>
      </p:pic>
    </p:spTree>
    <p:extLst>
      <p:ext uri="{BB962C8B-B14F-4D97-AF65-F5344CB8AC3E}">
        <p14:creationId xmlns:p14="http://schemas.microsoft.com/office/powerpoint/2010/main" val="278362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59EE-8B23-4367-900E-D23FC3BDAF40}"/>
              </a:ext>
            </a:extLst>
          </p:cNvPr>
          <p:cNvSpPr>
            <a:spLocks noGrp="1"/>
          </p:cNvSpPr>
          <p:nvPr>
            <p:ph type="title"/>
          </p:nvPr>
        </p:nvSpPr>
        <p:spPr>
          <a:xfrm>
            <a:off x="685800" y="1150189"/>
            <a:ext cx="4114800" cy="1600200"/>
          </a:xfrm>
        </p:spPr>
        <p:txBody>
          <a:bodyPr>
            <a:normAutofit/>
          </a:bodyPr>
          <a:lstStyle/>
          <a:p>
            <a:pPr algn="ctr"/>
            <a:r>
              <a:rPr lang="en-US" dirty="0"/>
              <a:t>TIM TEBOW</a:t>
            </a:r>
            <a:br>
              <a:rPr lang="en-US" dirty="0"/>
            </a:br>
            <a:r>
              <a:rPr lang="en-US" sz="2400" dirty="0"/>
              <a:t>PROFESSIONAL FOOTBALL AND BASEBALL PLAYER</a:t>
            </a:r>
          </a:p>
        </p:txBody>
      </p:sp>
      <p:sp>
        <p:nvSpPr>
          <p:cNvPr id="3" name="Content Placeholder 2">
            <a:extLst>
              <a:ext uri="{FF2B5EF4-FFF2-40B4-BE49-F238E27FC236}">
                <a16:creationId xmlns:a16="http://schemas.microsoft.com/office/drawing/2014/main" id="{404D8FFC-A9C9-4223-AB0E-3A535D32BC24}"/>
              </a:ext>
            </a:extLst>
          </p:cNvPr>
          <p:cNvSpPr>
            <a:spLocks noGrp="1"/>
          </p:cNvSpPr>
          <p:nvPr>
            <p:ph idx="1"/>
          </p:nvPr>
        </p:nvSpPr>
        <p:spPr>
          <a:xfrm>
            <a:off x="5743204" y="746759"/>
            <a:ext cx="5978656" cy="5471925"/>
          </a:xfrm>
        </p:spPr>
        <p:txBody>
          <a:bodyPr/>
          <a:lstStyle/>
          <a:p>
            <a:pPr marL="0" indent="0" algn="ctr">
              <a:lnSpc>
                <a:spcPct val="150000"/>
              </a:lnSpc>
              <a:buNone/>
            </a:pPr>
            <a:r>
              <a:rPr lang="en-US" dirty="0"/>
              <a:t>“It has to do with finding out how you learn.  I’m not somebody that opens a playbook and just turns and reads and reads.  So I just made flashcards. I take each one and then boom, when I’m traveling, I just flip through it.  That really helped me. Writing it down, flipping through and quizzing myself, that was a great way for me to do it.”</a:t>
            </a:r>
            <a:endParaRPr lang="en-US"/>
          </a:p>
          <a:p>
            <a:pPr algn="r"/>
            <a:r>
              <a:rPr lang="en-US" dirty="0"/>
              <a:t>Tim Tebow</a:t>
            </a:r>
          </a:p>
        </p:txBody>
      </p:sp>
      <p:pic>
        <p:nvPicPr>
          <p:cNvPr id="5" name="Picture 5" descr="A person wearing a black shirt&#10;&#10;Description generated with very high confidence">
            <a:extLst>
              <a:ext uri="{FF2B5EF4-FFF2-40B4-BE49-F238E27FC236}">
                <a16:creationId xmlns:a16="http://schemas.microsoft.com/office/drawing/2014/main" id="{B4A4264E-1945-4C6A-8AEC-A7DC92788E14}"/>
              </a:ext>
            </a:extLst>
          </p:cNvPr>
          <p:cNvPicPr>
            <a:picLocks noChangeAspect="1"/>
          </p:cNvPicPr>
          <p:nvPr/>
        </p:nvPicPr>
        <p:blipFill>
          <a:blip r:embed="rId3"/>
          <a:stretch>
            <a:fillRect/>
          </a:stretch>
        </p:blipFill>
        <p:spPr>
          <a:xfrm>
            <a:off x="628114" y="3102133"/>
            <a:ext cx="4180935" cy="3166492"/>
          </a:xfrm>
          <a:prstGeom prst="rect">
            <a:avLst/>
          </a:prstGeom>
        </p:spPr>
      </p:pic>
    </p:spTree>
    <p:extLst>
      <p:ext uri="{BB962C8B-B14F-4D97-AF65-F5344CB8AC3E}">
        <p14:creationId xmlns:p14="http://schemas.microsoft.com/office/powerpoint/2010/main" val="174797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84F4-B9F0-44FA-BAEF-08778698F030}"/>
              </a:ext>
            </a:extLst>
          </p:cNvPr>
          <p:cNvSpPr>
            <a:spLocks noGrp="1"/>
          </p:cNvSpPr>
          <p:nvPr>
            <p:ph type="title"/>
          </p:nvPr>
        </p:nvSpPr>
        <p:spPr>
          <a:xfrm>
            <a:off x="633570" y="2060229"/>
            <a:ext cx="11370107" cy="1303867"/>
          </a:xfrm>
        </p:spPr>
        <p:txBody>
          <a:bodyPr>
            <a:normAutofit fontScale="90000"/>
          </a:bodyPr>
          <a:lstStyle/>
          <a:p>
            <a:pPr algn="l"/>
            <a:r>
              <a:rPr lang="en-US" sz="3200" u="sng" dirty="0"/>
              <a:t>Transition Goal</a:t>
            </a:r>
            <a:r>
              <a:rPr lang="en-US" dirty="0"/>
              <a:t>:  </a:t>
            </a:r>
            <a:r>
              <a:rPr lang="en-US" sz="2400" dirty="0"/>
              <a:t>Specific and achievable goals to support Transitions that are consistent with the student’s areas of strength  and need.</a:t>
            </a:r>
            <a:endParaRPr lang="en-US" dirty="0"/>
          </a:p>
          <a:p>
            <a:br>
              <a:rPr lang="en-US" dirty="0">
                <a:ea typeface="+mj-lt"/>
                <a:cs typeface="+mj-lt"/>
              </a:rPr>
            </a:br>
            <a:endParaRPr lang="en-US" dirty="0"/>
          </a:p>
          <a:p>
            <a:endParaRPr lang="en-US" dirty="0"/>
          </a:p>
        </p:txBody>
      </p:sp>
      <p:sp>
        <p:nvSpPr>
          <p:cNvPr id="3" name="Text Placeholder 2">
            <a:extLst>
              <a:ext uri="{FF2B5EF4-FFF2-40B4-BE49-F238E27FC236}">
                <a16:creationId xmlns:a16="http://schemas.microsoft.com/office/drawing/2014/main" id="{A0FD6AD5-4B50-432A-A4B7-5C87897C36A9}"/>
              </a:ext>
            </a:extLst>
          </p:cNvPr>
          <p:cNvSpPr>
            <a:spLocks noGrp="1"/>
          </p:cNvSpPr>
          <p:nvPr>
            <p:ph type="body" idx="1"/>
          </p:nvPr>
        </p:nvSpPr>
        <p:spPr>
          <a:xfrm>
            <a:off x="673308" y="3014047"/>
            <a:ext cx="3456432" cy="617320"/>
          </a:xfrm>
        </p:spPr>
        <p:txBody>
          <a:bodyPr/>
          <a:lstStyle/>
          <a:p>
            <a:pPr algn="ctr"/>
            <a:r>
              <a:rPr lang="en-US" u="sng" dirty="0"/>
              <a:t>Action</a:t>
            </a:r>
            <a:endParaRPr lang="en-US" u="sng"/>
          </a:p>
        </p:txBody>
      </p:sp>
      <p:sp>
        <p:nvSpPr>
          <p:cNvPr id="4" name="Text Placeholder 3">
            <a:extLst>
              <a:ext uri="{FF2B5EF4-FFF2-40B4-BE49-F238E27FC236}">
                <a16:creationId xmlns:a16="http://schemas.microsoft.com/office/drawing/2014/main" id="{E2768FE3-53E4-4F51-BC27-9F3FB0E1B943}"/>
              </a:ext>
            </a:extLst>
          </p:cNvPr>
          <p:cNvSpPr>
            <a:spLocks noGrp="1"/>
          </p:cNvSpPr>
          <p:nvPr>
            <p:ph type="body" sz="half" idx="15"/>
          </p:nvPr>
        </p:nvSpPr>
        <p:spPr>
          <a:xfrm>
            <a:off x="573373" y="3928893"/>
            <a:ext cx="3456432" cy="1990001"/>
          </a:xfrm>
        </p:spPr>
        <p:txBody>
          <a:bodyPr/>
          <a:lstStyle/>
          <a:p>
            <a:pPr algn="ctr"/>
            <a:r>
              <a:rPr lang="en-US" sz="2400" dirty="0"/>
              <a:t>Steps needed to attain goals specific to the students transition</a:t>
            </a:r>
          </a:p>
          <a:p>
            <a:br>
              <a:rPr lang="en-US" dirty="0">
                <a:ea typeface="+mn-lt"/>
                <a:cs typeface="+mn-lt"/>
              </a:rPr>
            </a:br>
            <a:endParaRPr lang="en-US" dirty="0"/>
          </a:p>
          <a:p>
            <a:endParaRPr lang="en-US" dirty="0"/>
          </a:p>
        </p:txBody>
      </p:sp>
      <p:sp>
        <p:nvSpPr>
          <p:cNvPr id="5" name="Text Placeholder 4">
            <a:extLst>
              <a:ext uri="{FF2B5EF4-FFF2-40B4-BE49-F238E27FC236}">
                <a16:creationId xmlns:a16="http://schemas.microsoft.com/office/drawing/2014/main" id="{A9214454-301E-4539-B47E-DD57B243BC0E}"/>
              </a:ext>
            </a:extLst>
          </p:cNvPr>
          <p:cNvSpPr>
            <a:spLocks noGrp="1"/>
          </p:cNvSpPr>
          <p:nvPr>
            <p:ph type="body" sz="quarter" idx="3"/>
          </p:nvPr>
        </p:nvSpPr>
        <p:spPr>
          <a:xfrm>
            <a:off x="4318832" y="3013300"/>
            <a:ext cx="3456432" cy="626534"/>
          </a:xfrm>
        </p:spPr>
        <p:txBody>
          <a:bodyPr/>
          <a:lstStyle/>
          <a:p>
            <a:pPr algn="ctr"/>
            <a:r>
              <a:rPr lang="en-US" u="sng" dirty="0"/>
              <a:t>Responsibilities</a:t>
            </a:r>
            <a:endParaRPr lang="en-US" u="sng"/>
          </a:p>
        </p:txBody>
      </p:sp>
      <p:sp>
        <p:nvSpPr>
          <p:cNvPr id="6" name="Text Placeholder 5">
            <a:extLst>
              <a:ext uri="{FF2B5EF4-FFF2-40B4-BE49-F238E27FC236}">
                <a16:creationId xmlns:a16="http://schemas.microsoft.com/office/drawing/2014/main" id="{9F999830-FCC0-43EC-BAE1-A5F0D058AE85}"/>
              </a:ext>
            </a:extLst>
          </p:cNvPr>
          <p:cNvSpPr>
            <a:spLocks noGrp="1"/>
          </p:cNvSpPr>
          <p:nvPr>
            <p:ph type="body" sz="half" idx="16"/>
          </p:nvPr>
        </p:nvSpPr>
        <p:spPr>
          <a:xfrm>
            <a:off x="4291907" y="3928395"/>
            <a:ext cx="3456432" cy="1903045"/>
          </a:xfrm>
        </p:spPr>
        <p:txBody>
          <a:bodyPr>
            <a:normAutofit lnSpcReduction="10000"/>
          </a:bodyPr>
          <a:lstStyle/>
          <a:p>
            <a:pPr algn="ctr"/>
            <a:r>
              <a:rPr lang="en-US" sz="2400" dirty="0"/>
              <a:t>The roles and responsibilities of individuals carrying out the actions</a:t>
            </a:r>
          </a:p>
          <a:p>
            <a:br>
              <a:rPr lang="en-US" dirty="0">
                <a:ea typeface="+mn-lt"/>
                <a:cs typeface="+mn-lt"/>
              </a:rPr>
            </a:br>
            <a:endParaRPr lang="en-US" dirty="0"/>
          </a:p>
          <a:p>
            <a:endParaRPr lang="en-US" dirty="0"/>
          </a:p>
        </p:txBody>
      </p:sp>
      <p:sp>
        <p:nvSpPr>
          <p:cNvPr id="7" name="Text Placeholder 6">
            <a:extLst>
              <a:ext uri="{FF2B5EF4-FFF2-40B4-BE49-F238E27FC236}">
                <a16:creationId xmlns:a16="http://schemas.microsoft.com/office/drawing/2014/main" id="{D8EC0333-C330-4A98-9458-F026326B8347}"/>
              </a:ext>
            </a:extLst>
          </p:cNvPr>
          <p:cNvSpPr>
            <a:spLocks noGrp="1"/>
          </p:cNvSpPr>
          <p:nvPr>
            <p:ph type="body" sz="quarter" idx="13"/>
          </p:nvPr>
        </p:nvSpPr>
        <p:spPr>
          <a:xfrm>
            <a:off x="8051800" y="3017325"/>
            <a:ext cx="3456432" cy="626534"/>
          </a:xfrm>
        </p:spPr>
        <p:txBody>
          <a:bodyPr/>
          <a:lstStyle/>
          <a:p>
            <a:pPr algn="ctr"/>
            <a:r>
              <a:rPr lang="en-US" u="sng" dirty="0"/>
              <a:t>Timeline</a:t>
            </a:r>
            <a:endParaRPr lang="en-US" u="sng"/>
          </a:p>
        </p:txBody>
      </p:sp>
      <p:sp>
        <p:nvSpPr>
          <p:cNvPr id="8" name="Text Placeholder 7">
            <a:extLst>
              <a:ext uri="{FF2B5EF4-FFF2-40B4-BE49-F238E27FC236}">
                <a16:creationId xmlns:a16="http://schemas.microsoft.com/office/drawing/2014/main" id="{0EBD486C-1F45-4244-8B44-D670A4A0F3CE}"/>
              </a:ext>
            </a:extLst>
          </p:cNvPr>
          <p:cNvSpPr>
            <a:spLocks noGrp="1"/>
          </p:cNvSpPr>
          <p:nvPr>
            <p:ph type="body" sz="half" idx="17"/>
          </p:nvPr>
        </p:nvSpPr>
        <p:spPr>
          <a:xfrm>
            <a:off x="8051800" y="3953876"/>
            <a:ext cx="3456432" cy="1865083"/>
          </a:xfrm>
        </p:spPr>
        <p:txBody>
          <a:bodyPr>
            <a:normAutofit/>
          </a:bodyPr>
          <a:lstStyle/>
          <a:p>
            <a:pPr algn="ctr"/>
            <a:r>
              <a:rPr lang="en-US" sz="2400" dirty="0"/>
              <a:t>Specific and realistic timelines in which actions can be accomplished</a:t>
            </a:r>
            <a:endParaRPr lang="en-US"/>
          </a:p>
        </p:txBody>
      </p:sp>
    </p:spTree>
    <p:extLst>
      <p:ext uri="{BB962C8B-B14F-4D97-AF65-F5344CB8AC3E}">
        <p14:creationId xmlns:p14="http://schemas.microsoft.com/office/powerpoint/2010/main" val="211599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3CDA-BD1A-4957-9B36-7E6191D34B12}"/>
              </a:ext>
            </a:extLst>
          </p:cNvPr>
          <p:cNvSpPr>
            <a:spLocks noGrp="1"/>
          </p:cNvSpPr>
          <p:nvPr>
            <p:ph type="title"/>
          </p:nvPr>
        </p:nvSpPr>
        <p:spPr>
          <a:xfrm>
            <a:off x="2852468" y="-1"/>
            <a:ext cx="8610599" cy="1303867"/>
          </a:xfrm>
        </p:spPr>
        <p:txBody>
          <a:bodyPr/>
          <a:lstStyle/>
          <a:p>
            <a:r>
              <a:rPr lang="en-US" dirty="0"/>
              <a:t>Sally – Grade 5</a:t>
            </a:r>
          </a:p>
        </p:txBody>
      </p:sp>
      <p:sp>
        <p:nvSpPr>
          <p:cNvPr id="3" name="Text Placeholder 2">
            <a:extLst>
              <a:ext uri="{FF2B5EF4-FFF2-40B4-BE49-F238E27FC236}">
                <a16:creationId xmlns:a16="http://schemas.microsoft.com/office/drawing/2014/main" id="{54707D8D-2C06-4CB5-BEC4-886F709500DE}"/>
              </a:ext>
            </a:extLst>
          </p:cNvPr>
          <p:cNvSpPr>
            <a:spLocks noGrp="1"/>
          </p:cNvSpPr>
          <p:nvPr>
            <p:ph type="body" idx="1"/>
          </p:nvPr>
        </p:nvSpPr>
        <p:spPr/>
        <p:txBody>
          <a:bodyPr/>
          <a:lstStyle/>
          <a:p>
            <a:r>
              <a:rPr lang="en-US" u="sng" dirty="0"/>
              <a:t>Action</a:t>
            </a:r>
          </a:p>
        </p:txBody>
      </p:sp>
      <p:sp>
        <p:nvSpPr>
          <p:cNvPr id="4" name="Text Placeholder 3">
            <a:extLst>
              <a:ext uri="{FF2B5EF4-FFF2-40B4-BE49-F238E27FC236}">
                <a16:creationId xmlns:a16="http://schemas.microsoft.com/office/drawing/2014/main" id="{DF763B81-796F-4697-A271-1FED0FCB2A21}"/>
              </a:ext>
            </a:extLst>
          </p:cNvPr>
          <p:cNvSpPr>
            <a:spLocks noGrp="1"/>
          </p:cNvSpPr>
          <p:nvPr>
            <p:ph type="body" sz="half" idx="15"/>
          </p:nvPr>
        </p:nvSpPr>
        <p:spPr>
          <a:xfrm>
            <a:off x="685799" y="2904565"/>
            <a:ext cx="3456432" cy="3504632"/>
          </a:xfrm>
        </p:spPr>
        <p:txBody>
          <a:bodyPr/>
          <a:lstStyle/>
          <a:p>
            <a:r>
              <a:rPr lang="en-US" sz="1600" dirty="0"/>
              <a:t>Facilitate understanding of Diagnosis, strengths, needs and recommendations as outlined in psychoeducational assessment</a:t>
            </a:r>
          </a:p>
          <a:p>
            <a:endParaRPr lang="en-US" sz="1600" dirty="0"/>
          </a:p>
          <a:p>
            <a:r>
              <a:rPr lang="en-US" sz="1600" dirty="0"/>
              <a:t>Create advocacy card/slideshow outlining strengths and needs</a:t>
            </a:r>
          </a:p>
          <a:p>
            <a:endParaRPr lang="en-US" sz="1600" dirty="0"/>
          </a:p>
          <a:p>
            <a:r>
              <a:rPr lang="en-US" sz="1600" dirty="0"/>
              <a:t>Share advocacy card/slideshow with new teacher</a:t>
            </a:r>
          </a:p>
        </p:txBody>
      </p:sp>
      <p:sp>
        <p:nvSpPr>
          <p:cNvPr id="5" name="Text Placeholder 4">
            <a:extLst>
              <a:ext uri="{FF2B5EF4-FFF2-40B4-BE49-F238E27FC236}">
                <a16:creationId xmlns:a16="http://schemas.microsoft.com/office/drawing/2014/main" id="{90367CC5-D16D-48E4-8664-CFFE10311523}"/>
              </a:ext>
            </a:extLst>
          </p:cNvPr>
          <p:cNvSpPr>
            <a:spLocks noGrp="1"/>
          </p:cNvSpPr>
          <p:nvPr>
            <p:ph type="body" sz="quarter" idx="3"/>
          </p:nvPr>
        </p:nvSpPr>
        <p:spPr/>
        <p:txBody>
          <a:bodyPr/>
          <a:lstStyle/>
          <a:p>
            <a:r>
              <a:rPr lang="en-US" u="sng" dirty="0"/>
              <a:t>Responsibilities</a:t>
            </a:r>
          </a:p>
        </p:txBody>
      </p:sp>
      <p:sp>
        <p:nvSpPr>
          <p:cNvPr id="6" name="Text Placeholder 5">
            <a:extLst>
              <a:ext uri="{FF2B5EF4-FFF2-40B4-BE49-F238E27FC236}">
                <a16:creationId xmlns:a16="http://schemas.microsoft.com/office/drawing/2014/main" id="{FB892303-69F4-4D85-BD06-282C5A03C7FF}"/>
              </a:ext>
            </a:extLst>
          </p:cNvPr>
          <p:cNvSpPr>
            <a:spLocks noGrp="1"/>
          </p:cNvSpPr>
          <p:nvPr>
            <p:ph type="body" sz="half" idx="16"/>
          </p:nvPr>
        </p:nvSpPr>
        <p:spPr>
          <a:xfrm>
            <a:off x="4366858" y="2904067"/>
            <a:ext cx="3456432" cy="3572352"/>
          </a:xfrm>
        </p:spPr>
        <p:txBody>
          <a:bodyPr/>
          <a:lstStyle/>
          <a:p>
            <a:r>
              <a:rPr lang="en-US" sz="1600" dirty="0"/>
              <a:t>Resource teacher, parents</a:t>
            </a:r>
          </a:p>
          <a:p>
            <a:endParaRPr lang="en-US" sz="1600" dirty="0"/>
          </a:p>
          <a:p>
            <a:endParaRPr lang="en-US" sz="1600" dirty="0"/>
          </a:p>
          <a:p>
            <a:endParaRPr lang="en-US" sz="1600" dirty="0"/>
          </a:p>
          <a:p>
            <a:r>
              <a:rPr lang="en-US" sz="1600" dirty="0"/>
              <a:t>Student, resource teacher, classroom teacher</a:t>
            </a:r>
            <a:endParaRPr lang="en-US" dirty="0"/>
          </a:p>
          <a:p>
            <a:endParaRPr lang="en-US" sz="1600" dirty="0"/>
          </a:p>
          <a:p>
            <a:r>
              <a:rPr lang="en-US" sz="1600" dirty="0"/>
              <a:t>Student, resource teacher</a:t>
            </a:r>
            <a:endParaRPr lang="en-US" dirty="0"/>
          </a:p>
        </p:txBody>
      </p:sp>
      <p:sp>
        <p:nvSpPr>
          <p:cNvPr id="7" name="Text Placeholder 6">
            <a:extLst>
              <a:ext uri="{FF2B5EF4-FFF2-40B4-BE49-F238E27FC236}">
                <a16:creationId xmlns:a16="http://schemas.microsoft.com/office/drawing/2014/main" id="{BED77192-1AC6-40F8-B93C-483D01111616}"/>
              </a:ext>
            </a:extLst>
          </p:cNvPr>
          <p:cNvSpPr>
            <a:spLocks noGrp="1"/>
          </p:cNvSpPr>
          <p:nvPr>
            <p:ph type="body" sz="quarter" idx="13"/>
          </p:nvPr>
        </p:nvSpPr>
        <p:spPr/>
        <p:txBody>
          <a:bodyPr/>
          <a:lstStyle/>
          <a:p>
            <a:r>
              <a:rPr lang="en-US" u="sng" dirty="0"/>
              <a:t>Timeline</a:t>
            </a:r>
          </a:p>
        </p:txBody>
      </p:sp>
      <p:sp>
        <p:nvSpPr>
          <p:cNvPr id="8" name="Text Placeholder 7">
            <a:extLst>
              <a:ext uri="{FF2B5EF4-FFF2-40B4-BE49-F238E27FC236}">
                <a16:creationId xmlns:a16="http://schemas.microsoft.com/office/drawing/2014/main" id="{2DEDCC2C-C7CB-4C36-9232-50AA0ABD1126}"/>
              </a:ext>
            </a:extLst>
          </p:cNvPr>
          <p:cNvSpPr>
            <a:spLocks noGrp="1"/>
          </p:cNvSpPr>
          <p:nvPr>
            <p:ph type="body" sz="half" idx="17"/>
          </p:nvPr>
        </p:nvSpPr>
        <p:spPr/>
        <p:txBody>
          <a:bodyPr/>
          <a:lstStyle/>
          <a:p>
            <a:r>
              <a:rPr lang="en-US" dirty="0"/>
              <a:t>Fall term</a:t>
            </a:r>
          </a:p>
          <a:p>
            <a:endParaRPr lang="en-US" dirty="0"/>
          </a:p>
          <a:p>
            <a:endParaRPr lang="en-US" dirty="0"/>
          </a:p>
          <a:p>
            <a:endParaRPr lang="en-US" dirty="0"/>
          </a:p>
          <a:p>
            <a:r>
              <a:rPr lang="en-US" dirty="0"/>
              <a:t>Winter term</a:t>
            </a:r>
          </a:p>
          <a:p>
            <a:endParaRPr lang="en-US" dirty="0"/>
          </a:p>
          <a:p>
            <a:endParaRPr lang="en-US" dirty="0"/>
          </a:p>
          <a:p>
            <a:r>
              <a:rPr lang="en-US" dirty="0"/>
              <a:t>June, September</a:t>
            </a:r>
          </a:p>
          <a:p>
            <a:endParaRPr lang="en-US" dirty="0"/>
          </a:p>
          <a:p>
            <a:endParaRPr lang="en-US" dirty="0"/>
          </a:p>
          <a:p>
            <a:endParaRPr lang="en-US" dirty="0"/>
          </a:p>
        </p:txBody>
      </p:sp>
      <p:sp>
        <p:nvSpPr>
          <p:cNvPr id="9" name="TextBox 8">
            <a:extLst>
              <a:ext uri="{FF2B5EF4-FFF2-40B4-BE49-F238E27FC236}">
                <a16:creationId xmlns:a16="http://schemas.microsoft.com/office/drawing/2014/main" id="{95D5C5E4-0EBE-4B0D-9B36-FBD24F2C547B}"/>
              </a:ext>
            </a:extLst>
          </p:cNvPr>
          <p:cNvSpPr txBox="1"/>
          <p:nvPr/>
        </p:nvSpPr>
        <p:spPr>
          <a:xfrm>
            <a:off x="570448" y="1359766"/>
            <a:ext cx="1090953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Transition Goal</a:t>
            </a:r>
            <a:r>
              <a:rPr lang="en-US" sz="2400" dirty="0"/>
              <a:t>:  Sally will advocate for her learning needs as she transitions to Grade 6. </a:t>
            </a:r>
          </a:p>
        </p:txBody>
      </p:sp>
    </p:spTree>
    <p:extLst>
      <p:ext uri="{BB962C8B-B14F-4D97-AF65-F5344CB8AC3E}">
        <p14:creationId xmlns:p14="http://schemas.microsoft.com/office/powerpoint/2010/main" val="399351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3794-54DF-4622-B6CD-52198E5F5ED6}"/>
              </a:ext>
            </a:extLst>
          </p:cNvPr>
          <p:cNvSpPr>
            <a:spLocks noGrp="1"/>
          </p:cNvSpPr>
          <p:nvPr>
            <p:ph type="title"/>
          </p:nvPr>
        </p:nvSpPr>
        <p:spPr>
          <a:xfrm>
            <a:off x="2895600" y="-86265"/>
            <a:ext cx="8610599" cy="1303867"/>
          </a:xfrm>
        </p:spPr>
        <p:txBody>
          <a:bodyPr>
            <a:normAutofit/>
          </a:bodyPr>
          <a:lstStyle/>
          <a:p>
            <a:r>
              <a:rPr lang="en-US" dirty="0"/>
              <a:t>Sally – Grade 8</a:t>
            </a:r>
          </a:p>
        </p:txBody>
      </p:sp>
      <p:sp>
        <p:nvSpPr>
          <p:cNvPr id="3" name="Text Placeholder 2">
            <a:extLst>
              <a:ext uri="{FF2B5EF4-FFF2-40B4-BE49-F238E27FC236}">
                <a16:creationId xmlns:a16="http://schemas.microsoft.com/office/drawing/2014/main" id="{F3BD2766-86B3-4404-B7DA-419CB247344E}"/>
              </a:ext>
            </a:extLst>
          </p:cNvPr>
          <p:cNvSpPr>
            <a:spLocks noGrp="1"/>
          </p:cNvSpPr>
          <p:nvPr>
            <p:ph type="body" idx="1"/>
          </p:nvPr>
        </p:nvSpPr>
        <p:spPr/>
        <p:txBody>
          <a:bodyPr/>
          <a:lstStyle/>
          <a:p>
            <a:r>
              <a:rPr lang="en-US" u="sng" dirty="0"/>
              <a:t>Action</a:t>
            </a:r>
          </a:p>
        </p:txBody>
      </p:sp>
      <p:sp>
        <p:nvSpPr>
          <p:cNvPr id="4" name="Text Placeholder 3">
            <a:extLst>
              <a:ext uri="{FF2B5EF4-FFF2-40B4-BE49-F238E27FC236}">
                <a16:creationId xmlns:a16="http://schemas.microsoft.com/office/drawing/2014/main" id="{399803A8-C667-4465-8398-144DDBD378E5}"/>
              </a:ext>
            </a:extLst>
          </p:cNvPr>
          <p:cNvSpPr>
            <a:spLocks noGrp="1"/>
          </p:cNvSpPr>
          <p:nvPr>
            <p:ph type="body" sz="half" idx="15"/>
          </p:nvPr>
        </p:nvSpPr>
        <p:spPr/>
        <p:txBody>
          <a:bodyPr>
            <a:normAutofit/>
          </a:bodyPr>
          <a:lstStyle/>
          <a:p>
            <a:r>
              <a:rPr lang="en-US" dirty="0"/>
              <a:t>Continue to involve Sally in the creation and implementation of her IEP</a:t>
            </a:r>
          </a:p>
          <a:p>
            <a:r>
              <a:rPr lang="en-US" dirty="0"/>
              <a:t>Explore and begin to define interests, relating them to her skills and abilities</a:t>
            </a:r>
          </a:p>
          <a:p>
            <a:r>
              <a:rPr lang="en-US" dirty="0"/>
              <a:t>Select courses based on interests, skills and abilities</a:t>
            </a:r>
          </a:p>
          <a:p>
            <a:r>
              <a:rPr lang="en-US" dirty="0"/>
              <a:t>Review IEP and student profile with secondary school Resource Teacher</a:t>
            </a:r>
          </a:p>
          <a:p>
            <a:r>
              <a:rPr lang="en-US" dirty="0"/>
              <a:t>Attend open house and orientation session the secondary school </a:t>
            </a:r>
          </a:p>
        </p:txBody>
      </p:sp>
      <p:sp>
        <p:nvSpPr>
          <p:cNvPr id="5" name="Text Placeholder 4">
            <a:extLst>
              <a:ext uri="{FF2B5EF4-FFF2-40B4-BE49-F238E27FC236}">
                <a16:creationId xmlns:a16="http://schemas.microsoft.com/office/drawing/2014/main" id="{F9F89571-C18D-4AE5-A009-82EE37F74301}"/>
              </a:ext>
            </a:extLst>
          </p:cNvPr>
          <p:cNvSpPr>
            <a:spLocks noGrp="1"/>
          </p:cNvSpPr>
          <p:nvPr>
            <p:ph type="body" sz="quarter" idx="3"/>
          </p:nvPr>
        </p:nvSpPr>
        <p:spPr/>
        <p:txBody>
          <a:bodyPr/>
          <a:lstStyle/>
          <a:p>
            <a:r>
              <a:rPr lang="en-US" u="sng" dirty="0"/>
              <a:t>Responsibilities</a:t>
            </a:r>
          </a:p>
        </p:txBody>
      </p:sp>
      <p:sp>
        <p:nvSpPr>
          <p:cNvPr id="6" name="Text Placeholder 5">
            <a:extLst>
              <a:ext uri="{FF2B5EF4-FFF2-40B4-BE49-F238E27FC236}">
                <a16:creationId xmlns:a16="http://schemas.microsoft.com/office/drawing/2014/main" id="{BF8BFEF6-34BC-4D3B-8293-0C4D3B164C96}"/>
              </a:ext>
            </a:extLst>
          </p:cNvPr>
          <p:cNvSpPr>
            <a:spLocks noGrp="1"/>
          </p:cNvSpPr>
          <p:nvPr>
            <p:ph type="body" sz="half" idx="16"/>
          </p:nvPr>
        </p:nvSpPr>
        <p:spPr/>
        <p:txBody>
          <a:bodyPr/>
          <a:lstStyle/>
          <a:p>
            <a:r>
              <a:rPr lang="en-US" dirty="0"/>
              <a:t>Resource teacher, classroom teacher, parents</a:t>
            </a:r>
          </a:p>
          <a:p>
            <a:endParaRPr lang="en-US" dirty="0"/>
          </a:p>
          <a:p>
            <a:r>
              <a:rPr lang="en-US" dirty="0"/>
              <a:t>Resource teacher, classroom teacher, Sally, parents</a:t>
            </a:r>
          </a:p>
          <a:p>
            <a:r>
              <a:rPr lang="en-US" dirty="0"/>
              <a:t>Sally, parents, resource teacher</a:t>
            </a:r>
          </a:p>
          <a:p>
            <a:r>
              <a:rPr lang="en-US" dirty="0"/>
              <a:t>Resource teacher, classroom teacher, Sally</a:t>
            </a:r>
          </a:p>
          <a:p>
            <a:r>
              <a:rPr lang="en-US" dirty="0"/>
              <a:t>Sally, parents</a:t>
            </a:r>
          </a:p>
        </p:txBody>
      </p:sp>
      <p:sp>
        <p:nvSpPr>
          <p:cNvPr id="7" name="Text Placeholder 6">
            <a:extLst>
              <a:ext uri="{FF2B5EF4-FFF2-40B4-BE49-F238E27FC236}">
                <a16:creationId xmlns:a16="http://schemas.microsoft.com/office/drawing/2014/main" id="{91F5190C-2BF0-4186-8BAE-10735C3457B3}"/>
              </a:ext>
            </a:extLst>
          </p:cNvPr>
          <p:cNvSpPr>
            <a:spLocks noGrp="1"/>
          </p:cNvSpPr>
          <p:nvPr>
            <p:ph type="body" sz="quarter" idx="13"/>
          </p:nvPr>
        </p:nvSpPr>
        <p:spPr/>
        <p:txBody>
          <a:bodyPr/>
          <a:lstStyle/>
          <a:p>
            <a:r>
              <a:rPr lang="en-US" u="sng" dirty="0"/>
              <a:t>Timeline</a:t>
            </a:r>
          </a:p>
        </p:txBody>
      </p:sp>
      <p:sp>
        <p:nvSpPr>
          <p:cNvPr id="8" name="Text Placeholder 7">
            <a:extLst>
              <a:ext uri="{FF2B5EF4-FFF2-40B4-BE49-F238E27FC236}">
                <a16:creationId xmlns:a16="http://schemas.microsoft.com/office/drawing/2014/main" id="{2602D7BD-00B0-48D3-ABD0-F30CE5B8BE9B}"/>
              </a:ext>
            </a:extLst>
          </p:cNvPr>
          <p:cNvSpPr>
            <a:spLocks noGrp="1"/>
          </p:cNvSpPr>
          <p:nvPr>
            <p:ph type="body" sz="half" idx="17"/>
          </p:nvPr>
        </p:nvSpPr>
        <p:spPr/>
        <p:txBody>
          <a:bodyPr/>
          <a:lstStyle/>
          <a:p>
            <a:r>
              <a:rPr lang="en-US" dirty="0"/>
              <a:t>Ongoing</a:t>
            </a:r>
          </a:p>
          <a:p>
            <a:endParaRPr lang="en-US" dirty="0"/>
          </a:p>
          <a:p>
            <a:r>
              <a:rPr lang="en-US" dirty="0"/>
              <a:t>Fall</a:t>
            </a:r>
          </a:p>
          <a:p>
            <a:endParaRPr lang="en-US" dirty="0"/>
          </a:p>
          <a:p>
            <a:r>
              <a:rPr lang="en-US" dirty="0"/>
              <a:t>February</a:t>
            </a:r>
          </a:p>
          <a:p>
            <a:endParaRPr lang="en-US" dirty="0"/>
          </a:p>
          <a:p>
            <a:r>
              <a:rPr lang="en-US" dirty="0"/>
              <a:t>Spring</a:t>
            </a:r>
          </a:p>
          <a:p>
            <a:endParaRPr lang="en-US" dirty="0"/>
          </a:p>
          <a:p>
            <a:r>
              <a:rPr lang="en-US" dirty="0"/>
              <a:t>January, August</a:t>
            </a:r>
          </a:p>
        </p:txBody>
      </p:sp>
      <p:sp>
        <p:nvSpPr>
          <p:cNvPr id="10" name="TextBox 9">
            <a:extLst>
              <a:ext uri="{FF2B5EF4-FFF2-40B4-BE49-F238E27FC236}">
                <a16:creationId xmlns:a16="http://schemas.microsoft.com/office/drawing/2014/main" id="{68BD3A5C-B5F5-4ABD-AD92-9AA757B14E52}"/>
              </a:ext>
            </a:extLst>
          </p:cNvPr>
          <p:cNvSpPr txBox="1"/>
          <p:nvPr/>
        </p:nvSpPr>
        <p:spPr>
          <a:xfrm>
            <a:off x="570448" y="1359766"/>
            <a:ext cx="1090953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Transition Goal</a:t>
            </a:r>
            <a:r>
              <a:rPr lang="en-US" sz="2400" dirty="0"/>
              <a:t>: Sally will transition to develop skills to successfully transition to secondary school next fall.</a:t>
            </a:r>
          </a:p>
        </p:txBody>
      </p:sp>
    </p:spTree>
    <p:extLst>
      <p:ext uri="{BB962C8B-B14F-4D97-AF65-F5344CB8AC3E}">
        <p14:creationId xmlns:p14="http://schemas.microsoft.com/office/powerpoint/2010/main" val="53385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3794-54DF-4622-B6CD-52198E5F5ED6}"/>
              </a:ext>
            </a:extLst>
          </p:cNvPr>
          <p:cNvSpPr>
            <a:spLocks noGrp="1"/>
          </p:cNvSpPr>
          <p:nvPr>
            <p:ph type="title"/>
          </p:nvPr>
        </p:nvSpPr>
        <p:spPr>
          <a:xfrm>
            <a:off x="2694317" y="-158152"/>
            <a:ext cx="8610599" cy="1303867"/>
          </a:xfrm>
        </p:spPr>
        <p:txBody>
          <a:bodyPr>
            <a:normAutofit/>
          </a:bodyPr>
          <a:lstStyle/>
          <a:p>
            <a:r>
              <a:rPr lang="en-US" dirty="0"/>
              <a:t>Sally – Grade 10</a:t>
            </a:r>
          </a:p>
        </p:txBody>
      </p:sp>
      <p:sp>
        <p:nvSpPr>
          <p:cNvPr id="3" name="Text Placeholder 2">
            <a:extLst>
              <a:ext uri="{FF2B5EF4-FFF2-40B4-BE49-F238E27FC236}">
                <a16:creationId xmlns:a16="http://schemas.microsoft.com/office/drawing/2014/main" id="{F3BD2766-86B3-4404-B7DA-419CB247344E}"/>
              </a:ext>
            </a:extLst>
          </p:cNvPr>
          <p:cNvSpPr>
            <a:spLocks noGrp="1"/>
          </p:cNvSpPr>
          <p:nvPr>
            <p:ph type="body" idx="1"/>
          </p:nvPr>
        </p:nvSpPr>
        <p:spPr/>
        <p:txBody>
          <a:bodyPr/>
          <a:lstStyle/>
          <a:p>
            <a:r>
              <a:rPr lang="en-US" u="sng" dirty="0"/>
              <a:t>Action</a:t>
            </a:r>
          </a:p>
        </p:txBody>
      </p:sp>
      <p:sp>
        <p:nvSpPr>
          <p:cNvPr id="4" name="Text Placeholder 3">
            <a:extLst>
              <a:ext uri="{FF2B5EF4-FFF2-40B4-BE49-F238E27FC236}">
                <a16:creationId xmlns:a16="http://schemas.microsoft.com/office/drawing/2014/main" id="{399803A8-C667-4465-8398-144DDBD378E5}"/>
              </a:ext>
            </a:extLst>
          </p:cNvPr>
          <p:cNvSpPr>
            <a:spLocks noGrp="1"/>
          </p:cNvSpPr>
          <p:nvPr>
            <p:ph type="body" sz="half" idx="15"/>
          </p:nvPr>
        </p:nvSpPr>
        <p:spPr>
          <a:xfrm>
            <a:off x="685799" y="2904565"/>
            <a:ext cx="3456432" cy="3659188"/>
          </a:xfrm>
        </p:spPr>
        <p:txBody>
          <a:bodyPr/>
          <a:lstStyle/>
          <a:p>
            <a:r>
              <a:rPr lang="en-US" dirty="0"/>
              <a:t>I</a:t>
            </a:r>
            <a:r>
              <a:rPr lang="en-US" sz="1600" dirty="0"/>
              <a:t>nvestigate options and entrance criteria for computer technology programs at colleges and universities as part of (Individual Pathway Plan) IPP updates. </a:t>
            </a:r>
          </a:p>
          <a:p>
            <a:r>
              <a:rPr lang="en-US" sz="1600" dirty="0"/>
              <a:t>Ensure course selections include requisite courses for college/university admission. Add results to IPP. </a:t>
            </a:r>
          </a:p>
          <a:p>
            <a:r>
              <a:rPr lang="en-US" sz="1600" dirty="0"/>
              <a:t>Scheduled visits to college open houses and school career fairs including visits to Accessible Service Centre</a:t>
            </a:r>
          </a:p>
        </p:txBody>
      </p:sp>
      <p:sp>
        <p:nvSpPr>
          <p:cNvPr id="5" name="Text Placeholder 4">
            <a:extLst>
              <a:ext uri="{FF2B5EF4-FFF2-40B4-BE49-F238E27FC236}">
                <a16:creationId xmlns:a16="http://schemas.microsoft.com/office/drawing/2014/main" id="{F9F89571-C18D-4AE5-A009-82EE37F74301}"/>
              </a:ext>
            </a:extLst>
          </p:cNvPr>
          <p:cNvSpPr>
            <a:spLocks noGrp="1"/>
          </p:cNvSpPr>
          <p:nvPr>
            <p:ph type="body" sz="quarter" idx="3"/>
          </p:nvPr>
        </p:nvSpPr>
        <p:spPr/>
        <p:txBody>
          <a:bodyPr/>
          <a:lstStyle/>
          <a:p>
            <a:r>
              <a:rPr lang="en-US" u="sng" dirty="0"/>
              <a:t>Responsibilities</a:t>
            </a:r>
          </a:p>
        </p:txBody>
      </p:sp>
      <p:sp>
        <p:nvSpPr>
          <p:cNvPr id="6" name="Text Placeholder 5">
            <a:extLst>
              <a:ext uri="{FF2B5EF4-FFF2-40B4-BE49-F238E27FC236}">
                <a16:creationId xmlns:a16="http://schemas.microsoft.com/office/drawing/2014/main" id="{BF8BFEF6-34BC-4D3B-8293-0C4D3B164C96}"/>
              </a:ext>
            </a:extLst>
          </p:cNvPr>
          <p:cNvSpPr>
            <a:spLocks noGrp="1"/>
          </p:cNvSpPr>
          <p:nvPr>
            <p:ph type="body" sz="half" idx="16"/>
          </p:nvPr>
        </p:nvSpPr>
        <p:spPr/>
        <p:txBody>
          <a:bodyPr/>
          <a:lstStyle/>
          <a:p>
            <a:r>
              <a:rPr lang="en-US" sz="1600" dirty="0"/>
              <a:t>Student, parents, guidance counsellor</a:t>
            </a:r>
          </a:p>
          <a:p>
            <a:endParaRPr lang="en-US" sz="1600" dirty="0"/>
          </a:p>
          <a:p>
            <a:endParaRPr lang="en-US" sz="1600" dirty="0"/>
          </a:p>
          <a:p>
            <a:r>
              <a:rPr lang="en-US" sz="1600" dirty="0"/>
              <a:t>Student, parents, guidance counsellor</a:t>
            </a:r>
          </a:p>
          <a:p>
            <a:endParaRPr lang="en-US" sz="1600" dirty="0"/>
          </a:p>
          <a:p>
            <a:r>
              <a:rPr lang="en-US" sz="1600" dirty="0"/>
              <a:t>Student, parents, guidance counsellor, resource teacher</a:t>
            </a:r>
          </a:p>
        </p:txBody>
      </p:sp>
      <p:sp>
        <p:nvSpPr>
          <p:cNvPr id="7" name="Text Placeholder 6">
            <a:extLst>
              <a:ext uri="{FF2B5EF4-FFF2-40B4-BE49-F238E27FC236}">
                <a16:creationId xmlns:a16="http://schemas.microsoft.com/office/drawing/2014/main" id="{91F5190C-2BF0-4186-8BAE-10735C3457B3}"/>
              </a:ext>
            </a:extLst>
          </p:cNvPr>
          <p:cNvSpPr>
            <a:spLocks noGrp="1"/>
          </p:cNvSpPr>
          <p:nvPr>
            <p:ph type="body" sz="quarter" idx="13"/>
          </p:nvPr>
        </p:nvSpPr>
        <p:spPr/>
        <p:txBody>
          <a:bodyPr/>
          <a:lstStyle/>
          <a:p>
            <a:r>
              <a:rPr lang="en-US" u="sng" dirty="0"/>
              <a:t>Timeline</a:t>
            </a:r>
          </a:p>
        </p:txBody>
      </p:sp>
      <p:sp>
        <p:nvSpPr>
          <p:cNvPr id="8" name="Text Placeholder 7">
            <a:extLst>
              <a:ext uri="{FF2B5EF4-FFF2-40B4-BE49-F238E27FC236}">
                <a16:creationId xmlns:a16="http://schemas.microsoft.com/office/drawing/2014/main" id="{2602D7BD-00B0-48D3-ABD0-F30CE5B8BE9B}"/>
              </a:ext>
            </a:extLst>
          </p:cNvPr>
          <p:cNvSpPr>
            <a:spLocks noGrp="1"/>
          </p:cNvSpPr>
          <p:nvPr>
            <p:ph type="body" sz="half" idx="17"/>
          </p:nvPr>
        </p:nvSpPr>
        <p:spPr/>
        <p:txBody>
          <a:bodyPr/>
          <a:lstStyle/>
          <a:p>
            <a:r>
              <a:rPr lang="en-US" sz="1600" dirty="0"/>
              <a:t>Ongoing in grade 10</a:t>
            </a:r>
          </a:p>
          <a:p>
            <a:endParaRPr lang="en-US" sz="1600" dirty="0"/>
          </a:p>
          <a:p>
            <a:endParaRPr lang="en-US" sz="1600" dirty="0"/>
          </a:p>
          <a:p>
            <a:endParaRPr lang="en-US" sz="1600" dirty="0"/>
          </a:p>
          <a:p>
            <a:r>
              <a:rPr lang="en-US" sz="1600" dirty="0"/>
              <a:t>Ongoing</a:t>
            </a:r>
          </a:p>
          <a:p>
            <a:endParaRPr lang="en-US" sz="1600" dirty="0"/>
          </a:p>
          <a:p>
            <a:endParaRPr lang="en-US" sz="1600" dirty="0"/>
          </a:p>
          <a:p>
            <a:r>
              <a:rPr lang="en-US" sz="1600" dirty="0"/>
              <a:t>Grade 11 and 12</a:t>
            </a:r>
          </a:p>
        </p:txBody>
      </p:sp>
      <p:sp>
        <p:nvSpPr>
          <p:cNvPr id="10" name="TextBox 9">
            <a:extLst>
              <a:ext uri="{FF2B5EF4-FFF2-40B4-BE49-F238E27FC236}">
                <a16:creationId xmlns:a16="http://schemas.microsoft.com/office/drawing/2014/main" id="{D1E1BD25-C183-40F9-9EF6-E0F3339DBD1D}"/>
              </a:ext>
            </a:extLst>
          </p:cNvPr>
          <p:cNvSpPr txBox="1"/>
          <p:nvPr/>
        </p:nvSpPr>
        <p:spPr>
          <a:xfrm>
            <a:off x="684361" y="1311768"/>
            <a:ext cx="1090953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Transition Goal</a:t>
            </a:r>
            <a:r>
              <a:rPr lang="en-US" sz="2400" dirty="0"/>
              <a:t>: Sally will attend a college or university program related to computer technology</a:t>
            </a:r>
          </a:p>
        </p:txBody>
      </p:sp>
    </p:spTree>
    <p:extLst>
      <p:ext uri="{BB962C8B-B14F-4D97-AF65-F5344CB8AC3E}">
        <p14:creationId xmlns:p14="http://schemas.microsoft.com/office/powerpoint/2010/main" val="254462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2CC5-6664-4618-A331-F9B8DDF86BFF}"/>
              </a:ext>
            </a:extLst>
          </p:cNvPr>
          <p:cNvSpPr>
            <a:spLocks noGrp="1"/>
          </p:cNvSpPr>
          <p:nvPr>
            <p:ph type="title"/>
          </p:nvPr>
        </p:nvSpPr>
        <p:spPr>
          <a:xfrm>
            <a:off x="699169" y="1926667"/>
            <a:ext cx="10820399" cy="2801935"/>
          </a:xfrm>
        </p:spPr>
        <p:txBody>
          <a:bodyPr>
            <a:normAutofit fontScale="90000"/>
          </a:bodyPr>
          <a:lstStyle/>
          <a:p>
            <a:pPr algn="ctr"/>
            <a:r>
              <a:rPr lang="en-US" b="1" dirty="0"/>
              <a:t>“WHERE POSSIBLE, STUDENTS SHOULD ASSUME RESPONSIBILITY FOR IDENTIFYING THEIR TRANSITIONS GOALS AND THE STEPS NEEDED TO ACHIEVE THEM” </a:t>
            </a:r>
            <a:endParaRPr lang="en-US" b="1" dirty="0">
              <a:ea typeface="+mj-lt"/>
              <a:cs typeface="+mj-lt"/>
            </a:endParaRPr>
          </a:p>
          <a:p>
            <a:br>
              <a:rPr lang="en-US" b="1" dirty="0">
                <a:ea typeface="+mj-lt"/>
                <a:cs typeface="+mj-lt"/>
              </a:rPr>
            </a:br>
            <a:br>
              <a:rPr lang="en-US" b="1" dirty="0">
                <a:ea typeface="+mj-lt"/>
                <a:cs typeface="+mj-lt"/>
              </a:rPr>
            </a:br>
            <a:r>
              <a:rPr lang="en-US" sz="2800" b="1" dirty="0"/>
              <a:t>P.E47 SPECIAL EDUCATION IN ONTARIO</a:t>
            </a:r>
            <a:endParaRPr lang="en-US" sz="2800"/>
          </a:p>
        </p:txBody>
      </p:sp>
    </p:spTree>
    <p:extLst>
      <p:ext uri="{BB962C8B-B14F-4D97-AF65-F5344CB8AC3E}">
        <p14:creationId xmlns:p14="http://schemas.microsoft.com/office/powerpoint/2010/main" val="54024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11">
            <a:extLst>
              <a:ext uri="{FF2B5EF4-FFF2-40B4-BE49-F238E27FC236}">
                <a16:creationId xmlns:a16="http://schemas.microsoft.com/office/drawing/2014/main" id="{2770B5F4-AED0-4A3A-859D-B6239ED38A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439A1428-C468-42C3-BB20-A204EA42B7F8}"/>
              </a:ext>
            </a:extLst>
          </p:cNvPr>
          <p:cNvPicPr>
            <a:picLocks noChangeAspect="1"/>
          </p:cNvPicPr>
          <p:nvPr/>
        </p:nvPicPr>
        <p:blipFill>
          <a:blip r:embed="rId3"/>
          <a:stretch>
            <a:fillRect/>
          </a:stretch>
        </p:blipFill>
        <p:spPr>
          <a:xfrm>
            <a:off x="1470212" y="873252"/>
            <a:ext cx="9251576" cy="5111496"/>
          </a:xfrm>
          <a:prstGeom prst="rect">
            <a:avLst/>
          </a:prstGeom>
          <a:ln w="31750" cap="sq">
            <a:noFill/>
            <a:miter lim="800000"/>
          </a:ln>
        </p:spPr>
      </p:pic>
    </p:spTree>
    <p:extLst>
      <p:ext uri="{BB962C8B-B14F-4D97-AF65-F5344CB8AC3E}">
        <p14:creationId xmlns:p14="http://schemas.microsoft.com/office/powerpoint/2010/main" val="190121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F25DF2BD-3290-40F3-9471-02A331BE108D}"/>
              </a:ext>
            </a:extLst>
          </p:cNvPr>
          <p:cNvPicPr>
            <a:picLocks noChangeAspect="1"/>
          </p:cNvPicPr>
          <p:nvPr/>
        </p:nvPicPr>
        <p:blipFill>
          <a:blip r:embed="rId2"/>
          <a:stretch>
            <a:fillRect/>
          </a:stretch>
        </p:blipFill>
        <p:spPr>
          <a:xfrm>
            <a:off x="3681777" y="1667242"/>
            <a:ext cx="4945673" cy="4121394"/>
          </a:xfrm>
          <a:prstGeom prst="rect">
            <a:avLst/>
          </a:prstGeom>
        </p:spPr>
      </p:pic>
    </p:spTree>
    <p:extLst>
      <p:ext uri="{BB962C8B-B14F-4D97-AF65-F5344CB8AC3E}">
        <p14:creationId xmlns:p14="http://schemas.microsoft.com/office/powerpoint/2010/main" val="3166753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755E-5D6C-4A51-9589-77DDA0C499D0}"/>
              </a:ext>
            </a:extLst>
          </p:cNvPr>
          <p:cNvSpPr>
            <a:spLocks noGrp="1"/>
          </p:cNvSpPr>
          <p:nvPr>
            <p:ph type="title"/>
          </p:nvPr>
        </p:nvSpPr>
        <p:spPr/>
        <p:txBody>
          <a:bodyPr>
            <a:normAutofit/>
          </a:bodyPr>
          <a:lstStyle/>
          <a:p>
            <a:pPr algn="ctr"/>
            <a:r>
              <a:rPr lang="en-US" sz="8800" i="1" dirty="0">
                <a:latin typeface="Candara"/>
              </a:rPr>
              <a:t>Thank you!</a:t>
            </a:r>
            <a:endParaRPr lang="en-US" sz="8800" dirty="0"/>
          </a:p>
        </p:txBody>
      </p:sp>
      <p:sp>
        <p:nvSpPr>
          <p:cNvPr id="3" name="Text Placeholder 2">
            <a:extLst>
              <a:ext uri="{FF2B5EF4-FFF2-40B4-BE49-F238E27FC236}">
                <a16:creationId xmlns:a16="http://schemas.microsoft.com/office/drawing/2014/main" id="{13F7BED6-15D0-4184-82F1-58FCAF4EA480}"/>
              </a:ext>
            </a:extLst>
          </p:cNvPr>
          <p:cNvSpPr>
            <a:spLocks noGrp="1"/>
          </p:cNvSpPr>
          <p:nvPr>
            <p:ph type="body" sz="half" idx="2"/>
          </p:nvPr>
        </p:nvSpPr>
        <p:spPr/>
        <p:txBody>
          <a:bodyPr>
            <a:normAutofit/>
          </a:bodyPr>
          <a:lstStyle/>
          <a:p>
            <a:pPr algn="ctr"/>
            <a:r>
              <a:rPr lang="en-US" sz="2800" dirty="0">
                <a:latin typeface="Candara"/>
              </a:rPr>
              <a:t>Please complete the feedback form in your package before you leave.</a:t>
            </a:r>
          </a:p>
        </p:txBody>
      </p:sp>
    </p:spTree>
    <p:extLst>
      <p:ext uri="{BB962C8B-B14F-4D97-AF65-F5344CB8AC3E}">
        <p14:creationId xmlns:p14="http://schemas.microsoft.com/office/powerpoint/2010/main" val="229173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D9A4-B1B5-4524-AB58-6BCF70A226DA}"/>
              </a:ext>
            </a:extLst>
          </p:cNvPr>
          <p:cNvSpPr>
            <a:spLocks noGrp="1"/>
          </p:cNvSpPr>
          <p:nvPr>
            <p:ph type="title"/>
          </p:nvPr>
        </p:nvSpPr>
        <p:spPr/>
        <p:txBody>
          <a:bodyPr/>
          <a:lstStyle/>
          <a:p>
            <a:r>
              <a:rPr lang="en-US" dirty="0"/>
              <a:t>Operationalizing </a:t>
            </a:r>
            <a:r>
              <a:rPr lang="en-US" b="1" dirty="0"/>
              <a:t>Strengths</a:t>
            </a:r>
          </a:p>
        </p:txBody>
      </p:sp>
      <p:sp>
        <p:nvSpPr>
          <p:cNvPr id="3" name="Content Placeholder 2">
            <a:extLst>
              <a:ext uri="{FF2B5EF4-FFF2-40B4-BE49-F238E27FC236}">
                <a16:creationId xmlns:a16="http://schemas.microsoft.com/office/drawing/2014/main" id="{20A3E034-E888-4BC4-ABD8-2DB7A07A6283}"/>
              </a:ext>
            </a:extLst>
          </p:cNvPr>
          <p:cNvSpPr>
            <a:spLocks noGrp="1"/>
          </p:cNvSpPr>
          <p:nvPr>
            <p:ph sz="half" idx="1"/>
          </p:nvPr>
        </p:nvSpPr>
        <p:spPr/>
        <p:txBody>
          <a:bodyPr>
            <a:normAutofit/>
          </a:bodyPr>
          <a:lstStyle/>
          <a:p>
            <a:pPr marL="0" indent="0">
              <a:buNone/>
            </a:pPr>
            <a:r>
              <a:rPr lang="en-US" b="1" u="sng" dirty="0"/>
              <a:t>Strengths</a:t>
            </a:r>
          </a:p>
          <a:p>
            <a:pPr>
              <a:lnSpc>
                <a:spcPct val="100000"/>
              </a:lnSpc>
            </a:pPr>
            <a:r>
              <a:rPr lang="en-US" dirty="0"/>
              <a:t>learning styles and preferences (e.g., visual, auditory, kinesthetic learner) </a:t>
            </a:r>
          </a:p>
          <a:p>
            <a:r>
              <a:rPr lang="en-US" dirty="0"/>
              <a:t>Previously acquired learning skills (e.g., organizational skills, time management skills) </a:t>
            </a:r>
          </a:p>
          <a:p>
            <a:r>
              <a:rPr lang="en-US" dirty="0"/>
              <a:t>Cognitive processing and communication abilities (e.g., expressive language – speaking)</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AE5F7E22-61E7-450B-AEA0-2690F9FA90EC}"/>
              </a:ext>
            </a:extLst>
          </p:cNvPr>
          <p:cNvSpPr>
            <a:spLocks noGrp="1"/>
          </p:cNvSpPr>
          <p:nvPr>
            <p:ph sz="half" idx="2"/>
          </p:nvPr>
        </p:nvSpPr>
        <p:spPr/>
        <p:txBody>
          <a:bodyPr>
            <a:normAutofit/>
          </a:bodyPr>
          <a:lstStyle/>
          <a:p>
            <a:pPr marL="0" indent="0">
              <a:buNone/>
            </a:pPr>
            <a:r>
              <a:rPr lang="en-US" b="1" u="sng" dirty="0"/>
              <a:t>Needs</a:t>
            </a:r>
          </a:p>
          <a:p>
            <a:r>
              <a:rPr lang="en-US" dirty="0"/>
              <a:t>broad cognitive and/or processing challenges (e.g., in the area of visual memory) </a:t>
            </a:r>
          </a:p>
          <a:p>
            <a:r>
              <a:rPr lang="en-US" dirty="0"/>
              <a:t>skill deficits that relate to the student’s exceptionality and/or interfere with the student’s ability to learn (e.g., in areas such as social skills, attention, emotional control, expressive language – writing)</a:t>
            </a:r>
          </a:p>
          <a:p>
            <a:endParaRPr lang="en-US" dirty="0"/>
          </a:p>
        </p:txBody>
      </p:sp>
      <p:sp>
        <p:nvSpPr>
          <p:cNvPr id="5" name="TextBox 4">
            <a:extLst>
              <a:ext uri="{FF2B5EF4-FFF2-40B4-BE49-F238E27FC236}">
                <a16:creationId xmlns:a16="http://schemas.microsoft.com/office/drawing/2014/main" id="{53CC57F6-1A82-4237-9549-BB6F65C69C9F}"/>
              </a:ext>
            </a:extLst>
          </p:cNvPr>
          <p:cNvSpPr txBox="1"/>
          <p:nvPr/>
        </p:nvSpPr>
        <p:spPr>
          <a:xfrm>
            <a:off x="3256722" y="6235351"/>
            <a:ext cx="7142921" cy="307777"/>
          </a:xfrm>
          <a:prstGeom prst="rect">
            <a:avLst/>
          </a:prstGeom>
          <a:noFill/>
        </p:spPr>
        <p:txBody>
          <a:bodyPr wrap="square" rtlCol="0">
            <a:spAutoFit/>
          </a:bodyPr>
          <a:lstStyle/>
          <a:p>
            <a:r>
              <a:rPr lang="en-US" sz="1400" u="sng"/>
              <a:t>Special education in Ontario Kindergarten to Grade12 </a:t>
            </a:r>
            <a:r>
              <a:rPr lang="en-US" sz="1400"/>
              <a:t>p. E16</a:t>
            </a:r>
            <a:endParaRPr lang="en-US" sz="1400" dirty="0"/>
          </a:p>
        </p:txBody>
      </p:sp>
    </p:spTree>
    <p:extLst>
      <p:ext uri="{BB962C8B-B14F-4D97-AF65-F5344CB8AC3E}">
        <p14:creationId xmlns:p14="http://schemas.microsoft.com/office/powerpoint/2010/main" val="248982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p:cNvSpPr>
          <p:nvPr/>
        </p:nvSpPr>
        <p:spPr bwMode="auto">
          <a:xfrm>
            <a:off x="8864600" y="4624388"/>
            <a:ext cx="990600" cy="533400"/>
          </a:xfrm>
          <a:prstGeom prst="rect">
            <a:avLst/>
          </a:prstGeom>
          <a:solidFill>
            <a:schemeClr val="accent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50180" name="Text Box 5"/>
          <p:cNvSpPr txBox="1">
            <a:spLocks/>
          </p:cNvSpPr>
          <p:nvPr/>
        </p:nvSpPr>
        <p:spPr bwMode="auto">
          <a:xfrm>
            <a:off x="2500313" y="2387601"/>
            <a:ext cx="30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Aft>
                <a:spcPct val="0"/>
              </a:spcAft>
            </a:pPr>
            <a:r>
              <a:rPr lang="en-CA" altLang="en-US" sz="1200" b="1">
                <a:solidFill>
                  <a:srgbClr val="000000"/>
                </a:solidFill>
                <a:latin typeface="Arial" pitchFamily="34" charset="0"/>
                <a:ea typeface="MS PGothic" pitchFamily="34" charset="-128"/>
                <a:sym typeface="Arial" pitchFamily="34" charset="0"/>
              </a:rPr>
              <a:t>AVERAGE</a:t>
            </a:r>
            <a:endParaRPr lang="en-US" altLang="en-US" sz="1200" b="1">
              <a:solidFill>
                <a:srgbClr val="000000"/>
              </a:solidFill>
              <a:latin typeface="Arial" pitchFamily="34" charset="0"/>
              <a:ea typeface="MS PGothic" pitchFamily="34" charset="-128"/>
              <a:sym typeface="Arial" pitchFamily="34" charset="0"/>
            </a:endParaRPr>
          </a:p>
        </p:txBody>
      </p:sp>
      <p:sp>
        <p:nvSpPr>
          <p:cNvPr id="50181" name="AutoShape 6"/>
          <p:cNvSpPr>
            <a:spLocks/>
          </p:cNvSpPr>
          <p:nvPr/>
        </p:nvSpPr>
        <p:spPr bwMode="auto">
          <a:xfrm rot="5400000">
            <a:off x="6560344" y="1813719"/>
            <a:ext cx="152400" cy="6840538"/>
          </a:xfrm>
          <a:prstGeom prst="rightBrace">
            <a:avLst>
              <a:gd name="adj1" fmla="val 37404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50182" name="Rectangle 7"/>
          <p:cNvSpPr>
            <a:spLocks/>
          </p:cNvSpPr>
          <p:nvPr/>
        </p:nvSpPr>
        <p:spPr bwMode="auto">
          <a:xfrm>
            <a:off x="3216276" y="2332038"/>
            <a:ext cx="5434013" cy="1492250"/>
          </a:xfrm>
          <a:prstGeom prst="rect">
            <a:avLst/>
          </a:prstGeom>
          <a:solidFill>
            <a:srgbClr val="80808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24" name="Line 8"/>
          <p:cNvSpPr>
            <a:spLocks noChangeShapeType="1"/>
          </p:cNvSpPr>
          <p:nvPr/>
        </p:nvSpPr>
        <p:spPr bwMode="auto">
          <a:xfrm flipV="1">
            <a:off x="3651250" y="2262189"/>
            <a:ext cx="1371600" cy="352425"/>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25" name="Line 9"/>
          <p:cNvSpPr>
            <a:spLocks noChangeShapeType="1"/>
          </p:cNvSpPr>
          <p:nvPr/>
        </p:nvSpPr>
        <p:spPr bwMode="auto">
          <a:xfrm>
            <a:off x="5022850" y="2262189"/>
            <a:ext cx="1371600" cy="352425"/>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26" name="Line 10"/>
          <p:cNvSpPr>
            <a:spLocks noChangeShapeType="1"/>
          </p:cNvSpPr>
          <p:nvPr/>
        </p:nvSpPr>
        <p:spPr bwMode="auto">
          <a:xfrm flipV="1">
            <a:off x="6394450" y="2338389"/>
            <a:ext cx="1576388" cy="276225"/>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28" name="Text Box 12"/>
          <p:cNvSpPr txBox="1">
            <a:spLocks/>
          </p:cNvSpPr>
          <p:nvPr/>
        </p:nvSpPr>
        <p:spPr bwMode="auto">
          <a:xfrm>
            <a:off x="7751763" y="17732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Aft>
                <a:spcPct val="0"/>
              </a:spcAft>
            </a:pPr>
            <a:r>
              <a:rPr lang="en-CA" altLang="en-US" sz="2400" b="1">
                <a:solidFill>
                  <a:srgbClr val="800080"/>
                </a:solidFill>
                <a:latin typeface="Arial Narrow" pitchFamily="34" charset="0"/>
                <a:ea typeface="MS PGothic" pitchFamily="34" charset="-128"/>
                <a:sym typeface="Arial" pitchFamily="34" charset="0"/>
              </a:rPr>
              <a:t>S2</a:t>
            </a:r>
            <a:endParaRPr lang="en-US" altLang="en-US" sz="2400" b="1">
              <a:solidFill>
                <a:srgbClr val="800080"/>
              </a:solidFill>
              <a:latin typeface="Arial Narrow" pitchFamily="34" charset="0"/>
              <a:ea typeface="MS PGothic" pitchFamily="34" charset="-128"/>
              <a:sym typeface="Arial" pitchFamily="34" charset="0"/>
            </a:endParaRPr>
          </a:p>
        </p:txBody>
      </p:sp>
      <p:sp>
        <p:nvSpPr>
          <p:cNvPr id="34829" name="Rectangle 13"/>
          <p:cNvSpPr>
            <a:spLocks/>
          </p:cNvSpPr>
          <p:nvPr/>
        </p:nvSpPr>
        <p:spPr bwMode="auto">
          <a:xfrm>
            <a:off x="3573464" y="2500314"/>
            <a:ext cx="179387" cy="17938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30" name="Rectangle 14"/>
          <p:cNvSpPr>
            <a:spLocks/>
          </p:cNvSpPr>
          <p:nvPr/>
        </p:nvSpPr>
        <p:spPr bwMode="auto">
          <a:xfrm>
            <a:off x="4921250" y="2157414"/>
            <a:ext cx="179388" cy="17938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31" name="Rectangle 15"/>
          <p:cNvSpPr>
            <a:spLocks/>
          </p:cNvSpPr>
          <p:nvPr/>
        </p:nvSpPr>
        <p:spPr bwMode="auto">
          <a:xfrm>
            <a:off x="6351589" y="2500314"/>
            <a:ext cx="179387" cy="17938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32" name="Rectangle 16"/>
          <p:cNvSpPr>
            <a:spLocks/>
          </p:cNvSpPr>
          <p:nvPr/>
        </p:nvSpPr>
        <p:spPr bwMode="auto">
          <a:xfrm>
            <a:off x="7766050" y="2233614"/>
            <a:ext cx="179388" cy="17938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34" name="Line 18"/>
          <p:cNvSpPr>
            <a:spLocks noChangeShapeType="1"/>
          </p:cNvSpPr>
          <p:nvPr/>
        </p:nvSpPr>
        <p:spPr bwMode="auto">
          <a:xfrm>
            <a:off x="3651251" y="3605213"/>
            <a:ext cx="1247775" cy="304800"/>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35" name="Line 19"/>
          <p:cNvSpPr>
            <a:spLocks noChangeShapeType="1"/>
          </p:cNvSpPr>
          <p:nvPr/>
        </p:nvSpPr>
        <p:spPr bwMode="auto">
          <a:xfrm flipV="1">
            <a:off x="4946650" y="3376613"/>
            <a:ext cx="1447800" cy="533400"/>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36" name="Line 20"/>
          <p:cNvSpPr>
            <a:spLocks noChangeShapeType="1"/>
          </p:cNvSpPr>
          <p:nvPr/>
        </p:nvSpPr>
        <p:spPr bwMode="auto">
          <a:xfrm>
            <a:off x="6394450" y="3376613"/>
            <a:ext cx="1524000" cy="381000"/>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38" name="Text Box 22"/>
          <p:cNvSpPr txBox="1">
            <a:spLocks/>
          </p:cNvSpPr>
          <p:nvPr/>
        </p:nvSpPr>
        <p:spPr bwMode="auto">
          <a:xfrm>
            <a:off x="7824788" y="3068638"/>
            <a:ext cx="609600"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33CC"/>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Aft>
                <a:spcPct val="0"/>
              </a:spcAft>
            </a:pPr>
            <a:r>
              <a:rPr lang="en-CA" altLang="en-US" sz="2400" b="1">
                <a:solidFill>
                  <a:srgbClr val="0033CC"/>
                </a:solidFill>
                <a:latin typeface="Arial Narrow" pitchFamily="34" charset="0"/>
                <a:ea typeface="MS PGothic" pitchFamily="34" charset="-128"/>
                <a:sym typeface="Arial" pitchFamily="34" charset="0"/>
              </a:rPr>
              <a:t>S1</a:t>
            </a:r>
            <a:endParaRPr lang="en-US" altLang="en-US" sz="2400" b="1">
              <a:solidFill>
                <a:srgbClr val="0033CC"/>
              </a:solidFill>
              <a:latin typeface="Arial Narrow" pitchFamily="34" charset="0"/>
              <a:ea typeface="MS PGothic" pitchFamily="34" charset="-128"/>
              <a:sym typeface="Arial" pitchFamily="34" charset="0"/>
            </a:endParaRPr>
          </a:p>
        </p:txBody>
      </p:sp>
      <p:sp>
        <p:nvSpPr>
          <p:cNvPr id="34839" name="Rectangle 23"/>
          <p:cNvSpPr>
            <a:spLocks/>
          </p:cNvSpPr>
          <p:nvPr/>
        </p:nvSpPr>
        <p:spPr bwMode="auto">
          <a:xfrm>
            <a:off x="3573464" y="3529014"/>
            <a:ext cx="179387"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 name="Rectangle 24"/>
          <p:cNvSpPr>
            <a:spLocks/>
          </p:cNvSpPr>
          <p:nvPr/>
        </p:nvSpPr>
        <p:spPr bwMode="auto">
          <a:xfrm>
            <a:off x="4921250" y="3757614"/>
            <a:ext cx="179388"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4" name="Rectangle 25"/>
          <p:cNvSpPr>
            <a:spLocks/>
          </p:cNvSpPr>
          <p:nvPr/>
        </p:nvSpPr>
        <p:spPr bwMode="auto">
          <a:xfrm>
            <a:off x="6353175" y="3300414"/>
            <a:ext cx="179388"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42" name="Rectangle 26"/>
          <p:cNvSpPr>
            <a:spLocks/>
          </p:cNvSpPr>
          <p:nvPr/>
        </p:nvSpPr>
        <p:spPr bwMode="auto">
          <a:xfrm>
            <a:off x="7766050" y="3643314"/>
            <a:ext cx="179388"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50199" name="Text Box 4"/>
          <p:cNvSpPr txBox="1">
            <a:spLocks noChangeArrowheads="1"/>
          </p:cNvSpPr>
          <p:nvPr/>
        </p:nvSpPr>
        <p:spPr bwMode="auto">
          <a:xfrm>
            <a:off x="7264400" y="58054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algn="r" fontAlgn="base">
              <a:spcAft>
                <a:spcPct val="0"/>
              </a:spcAft>
            </a:pPr>
            <a:r>
              <a:rPr lang="en-CA" altLang="en-US" b="1" i="1">
                <a:solidFill>
                  <a:srgbClr val="364395"/>
                </a:solidFill>
                <a:latin typeface="Calibri" pitchFamily="34" charset="0"/>
                <a:ea typeface="MS PGothic" pitchFamily="34" charset="-128"/>
              </a:rPr>
              <a:t>York Catholic DSB</a:t>
            </a:r>
            <a:endParaRPr lang="en-US" altLang="en-US" b="1" i="1">
              <a:solidFill>
                <a:srgbClr val="364395"/>
              </a:solidFill>
              <a:latin typeface="Calibri" pitchFamily="34" charset="0"/>
              <a:ea typeface="MS PGothic" pitchFamily="34" charset="-128"/>
            </a:endParaRPr>
          </a:p>
        </p:txBody>
      </p:sp>
      <p:sp>
        <p:nvSpPr>
          <p:cNvPr id="50201" name="Rectangle 45"/>
          <p:cNvSpPr>
            <a:spLocks noChangeArrowheads="1"/>
          </p:cNvSpPr>
          <p:nvPr/>
        </p:nvSpPr>
        <p:spPr bwMode="auto">
          <a:xfrm>
            <a:off x="8599489" y="1484313"/>
            <a:ext cx="160337" cy="316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pPr>
            <a:endParaRPr lang="en-US" altLang="en-US" sz="1400" u="sng">
              <a:solidFill>
                <a:srgbClr val="364395"/>
              </a:solidFill>
              <a:latin typeface="Arial" pitchFamily="34" charset="0"/>
              <a:ea typeface="MS PGothic" pitchFamily="34" charset="-128"/>
            </a:endParaRPr>
          </a:p>
        </p:txBody>
      </p:sp>
      <p:sp>
        <p:nvSpPr>
          <p:cNvPr id="50202" name="Line 46"/>
          <p:cNvSpPr>
            <a:spLocks noChangeShapeType="1"/>
          </p:cNvSpPr>
          <p:nvPr/>
        </p:nvSpPr>
        <p:spPr bwMode="auto">
          <a:xfrm>
            <a:off x="8613775" y="1557339"/>
            <a:ext cx="0" cy="302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grpSp>
        <p:nvGrpSpPr>
          <p:cNvPr id="50203" name="Group 8"/>
          <p:cNvGrpSpPr>
            <a:grpSpLocks/>
          </p:cNvGrpSpPr>
          <p:nvPr/>
        </p:nvGrpSpPr>
        <p:grpSpPr bwMode="auto">
          <a:xfrm>
            <a:off x="8742364" y="1573214"/>
            <a:ext cx="1908175" cy="3006725"/>
            <a:chOff x="7164288" y="1604142"/>
            <a:chExt cx="1972132" cy="3024336"/>
          </a:xfrm>
        </p:grpSpPr>
        <p:grpSp>
          <p:nvGrpSpPr>
            <p:cNvPr id="50209" name="Group 7"/>
            <p:cNvGrpSpPr>
              <a:grpSpLocks/>
            </p:cNvGrpSpPr>
            <p:nvPr/>
          </p:nvGrpSpPr>
          <p:grpSpPr bwMode="auto">
            <a:xfrm>
              <a:off x="7164288" y="1604142"/>
              <a:ext cx="1368152" cy="3024336"/>
              <a:chOff x="7164288" y="1604142"/>
              <a:chExt cx="1368152" cy="3024336"/>
            </a:xfrm>
          </p:grpSpPr>
          <p:sp>
            <p:nvSpPr>
              <p:cNvPr id="50213" name="Rectangle 1"/>
              <p:cNvSpPr>
                <a:spLocks noChangeArrowheads="1"/>
              </p:cNvSpPr>
              <p:nvPr/>
            </p:nvSpPr>
            <p:spPr bwMode="auto">
              <a:xfrm>
                <a:off x="7164288" y="1604142"/>
                <a:ext cx="1368351" cy="3024336"/>
              </a:xfrm>
              <a:prstGeom prst="rect">
                <a:avLst/>
              </a:prstGeom>
              <a:solidFill>
                <a:schemeClr val="accent1"/>
              </a:solidFill>
              <a:ln w="9525" algn="ctr">
                <a:solidFill>
                  <a:schemeClr val="tx1"/>
                </a:solidFill>
                <a:round/>
                <a:headEnd/>
                <a:tailEnd/>
              </a:ln>
            </p:spPr>
            <p:txBody>
              <a:bodyPr/>
              <a:lstStyle/>
              <a:p>
                <a:pPr fontAlgn="base">
                  <a:spcBef>
                    <a:spcPct val="50000"/>
                  </a:spcBef>
                  <a:spcAft>
                    <a:spcPct val="0"/>
                  </a:spcAft>
                </a:pPr>
                <a:endParaRPr lang="en-US" altLang="en-US" sz="1400" u="sng">
                  <a:solidFill>
                    <a:srgbClr val="364395"/>
                  </a:solidFill>
                  <a:latin typeface="Arial" pitchFamily="34" charset="0"/>
                  <a:ea typeface="MS PGothic" pitchFamily="34" charset="-128"/>
                </a:endParaRPr>
              </a:p>
            </p:txBody>
          </p:sp>
          <p:cxnSp>
            <p:nvCxnSpPr>
              <p:cNvPr id="50214" name="Straight Connector 5"/>
              <p:cNvCxnSpPr>
                <a:cxnSpLocks noChangeShapeType="1"/>
              </p:cNvCxnSpPr>
              <p:nvPr/>
            </p:nvCxnSpPr>
            <p:spPr bwMode="auto">
              <a:xfrm>
                <a:off x="7164288" y="2637270"/>
                <a:ext cx="136835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15" name="Straight Connector 32"/>
              <p:cNvCxnSpPr>
                <a:cxnSpLocks noChangeShapeType="1"/>
              </p:cNvCxnSpPr>
              <p:nvPr/>
            </p:nvCxnSpPr>
            <p:spPr bwMode="auto">
              <a:xfrm>
                <a:off x="7164288" y="3644850"/>
                <a:ext cx="136835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50210" name="TextBox 6"/>
            <p:cNvSpPr txBox="1">
              <a:spLocks noChangeArrowheads="1"/>
            </p:cNvSpPr>
            <p:nvPr/>
          </p:nvSpPr>
          <p:spPr bwMode="auto">
            <a:xfrm>
              <a:off x="7956376" y="1628800"/>
              <a:ext cx="1080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Bef>
                  <a:spcPct val="0"/>
                </a:spcBef>
                <a:spcAft>
                  <a:spcPct val="0"/>
                </a:spcAft>
              </a:pPr>
              <a:r>
                <a:rPr lang="en-US" altLang="en-US" sz="1200">
                  <a:solidFill>
                    <a:srgbClr val="364395"/>
                  </a:solidFill>
                  <a:latin typeface="Arial" pitchFamily="34" charset="0"/>
                  <a:ea typeface="MS PGothic" pitchFamily="34" charset="-128"/>
                </a:rPr>
                <a:t>High</a:t>
              </a:r>
            </a:p>
          </p:txBody>
        </p:sp>
        <p:sp>
          <p:nvSpPr>
            <p:cNvPr id="50211" name="TextBox 34"/>
            <p:cNvSpPr txBox="1">
              <a:spLocks noChangeArrowheads="1"/>
            </p:cNvSpPr>
            <p:nvPr/>
          </p:nvSpPr>
          <p:spPr bwMode="auto">
            <a:xfrm>
              <a:off x="7857736" y="2636912"/>
              <a:ext cx="1080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Bef>
                  <a:spcPct val="0"/>
                </a:spcBef>
                <a:spcAft>
                  <a:spcPct val="0"/>
                </a:spcAft>
              </a:pPr>
              <a:r>
                <a:rPr lang="en-US" altLang="en-US" sz="1200">
                  <a:solidFill>
                    <a:srgbClr val="364395"/>
                  </a:solidFill>
                  <a:latin typeface="Arial" pitchFamily="34" charset="0"/>
                  <a:ea typeface="MS PGothic" pitchFamily="34" charset="-128"/>
                </a:rPr>
                <a:t>Medium</a:t>
              </a:r>
            </a:p>
          </p:txBody>
        </p:sp>
        <p:sp>
          <p:nvSpPr>
            <p:cNvPr id="50212" name="TextBox 35"/>
            <p:cNvSpPr txBox="1">
              <a:spLocks noChangeArrowheads="1"/>
            </p:cNvSpPr>
            <p:nvPr/>
          </p:nvSpPr>
          <p:spPr bwMode="auto">
            <a:xfrm>
              <a:off x="8056973" y="3644696"/>
              <a:ext cx="1079447" cy="27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Bef>
                  <a:spcPct val="0"/>
                </a:spcBef>
                <a:spcAft>
                  <a:spcPct val="0"/>
                </a:spcAft>
              </a:pPr>
              <a:r>
                <a:rPr lang="en-US" altLang="en-US" sz="1200">
                  <a:solidFill>
                    <a:srgbClr val="364395"/>
                  </a:solidFill>
                  <a:latin typeface="Arial" pitchFamily="34" charset="0"/>
                  <a:ea typeface="MS PGothic" pitchFamily="34" charset="-128"/>
                </a:rPr>
                <a:t>Low</a:t>
              </a:r>
            </a:p>
          </p:txBody>
        </p:sp>
      </p:grpSp>
      <p:sp>
        <p:nvSpPr>
          <p:cNvPr id="34833" name="Rectangle 17"/>
          <p:cNvSpPr>
            <a:spLocks/>
          </p:cNvSpPr>
          <p:nvPr/>
        </p:nvSpPr>
        <p:spPr bwMode="auto">
          <a:xfrm>
            <a:off x="9096375" y="2165350"/>
            <a:ext cx="179388" cy="17938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43" name="Rectangle 27"/>
          <p:cNvSpPr>
            <a:spLocks/>
          </p:cNvSpPr>
          <p:nvPr/>
        </p:nvSpPr>
        <p:spPr bwMode="auto">
          <a:xfrm>
            <a:off x="9096375" y="3338514"/>
            <a:ext cx="179388"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4827" name="Line 11"/>
          <p:cNvSpPr>
            <a:spLocks noChangeShapeType="1"/>
          </p:cNvSpPr>
          <p:nvPr/>
        </p:nvSpPr>
        <p:spPr bwMode="auto">
          <a:xfrm flipV="1">
            <a:off x="7951788" y="2233614"/>
            <a:ext cx="1185862" cy="104775"/>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4837" name="Line 21"/>
          <p:cNvSpPr>
            <a:spLocks noChangeShapeType="1"/>
          </p:cNvSpPr>
          <p:nvPr/>
        </p:nvSpPr>
        <p:spPr bwMode="auto">
          <a:xfrm flipV="1">
            <a:off x="7969250" y="3440113"/>
            <a:ext cx="1270000" cy="330200"/>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8959" name="Rectangle 47"/>
          <p:cNvSpPr>
            <a:spLocks noChangeArrowheads="1"/>
          </p:cNvSpPr>
          <p:nvPr/>
        </p:nvSpPr>
        <p:spPr bwMode="auto">
          <a:xfrm>
            <a:off x="9014860" y="1371600"/>
            <a:ext cx="1113390" cy="3805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pPr>
            <a:endParaRPr lang="en-US" altLang="en-US" sz="1400" u="sng">
              <a:solidFill>
                <a:srgbClr val="364395"/>
              </a:solidFill>
              <a:latin typeface="Arial" pitchFamily="34" charset="0"/>
              <a:ea typeface="MS PGothic" pitchFamily="34" charset="-128"/>
            </a:endParaRPr>
          </a:p>
        </p:txBody>
      </p:sp>
      <p:pic>
        <p:nvPicPr>
          <p:cNvPr id="2" name="Picture 1"/>
          <p:cNvPicPr>
            <a:picLocks noChangeAspect="1"/>
          </p:cNvPicPr>
          <p:nvPr/>
        </p:nvPicPr>
        <p:blipFill>
          <a:blip r:embed="rId3"/>
          <a:stretch>
            <a:fillRect/>
          </a:stretch>
        </p:blipFill>
        <p:spPr>
          <a:xfrm>
            <a:off x="2652713" y="1231622"/>
            <a:ext cx="7906688" cy="5410758"/>
          </a:xfrm>
          <a:prstGeom prst="rect">
            <a:avLst/>
          </a:prstGeom>
        </p:spPr>
      </p:pic>
    </p:spTree>
    <p:extLst>
      <p:ext uri="{BB962C8B-B14F-4D97-AF65-F5344CB8AC3E}">
        <p14:creationId xmlns:p14="http://schemas.microsoft.com/office/powerpoint/2010/main" val="21154410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4"/>
          <p:cNvGraphicFramePr>
            <a:graphicFrameLocks noChangeAspect="1"/>
          </p:cNvGraphicFramePr>
          <p:nvPr>
            <p:extLst>
              <p:ext uri="{D42A27DB-BD31-4B8C-83A1-F6EECF244321}">
                <p14:modId xmlns:p14="http://schemas.microsoft.com/office/powerpoint/2010/main" val="3843375610"/>
              </p:ext>
            </p:extLst>
          </p:nvPr>
        </p:nvGraphicFramePr>
        <p:xfrm>
          <a:off x="1981199" y="554182"/>
          <a:ext cx="8666307" cy="6180053"/>
        </p:xfrm>
        <a:graphic>
          <a:graphicData uri="http://schemas.openxmlformats.org/presentationml/2006/ole">
            <mc:AlternateContent xmlns:mc="http://schemas.openxmlformats.org/markup-compatibility/2006">
              <mc:Choice xmlns:v="urn:schemas-microsoft-com:vml" Requires="v">
                <p:oleObj spid="_x0000_s1070" name="Chart" r:id="rId4" imgW="5715000" imgH="3829050" progId="Excel.Chart.8">
                  <p:embed/>
                </p:oleObj>
              </mc:Choice>
              <mc:Fallback>
                <p:oleObj name="Chart" r:id="rId4" imgW="5715000" imgH="3829050" progId="Excel.Chart.8">
                  <p:embed/>
                  <p:pic>
                    <p:nvPicPr>
                      <p:cNvPr id="522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199" y="554182"/>
                        <a:ext cx="8666307" cy="6180053"/>
                      </a:xfrm>
                      <a:prstGeom prst="rect">
                        <a:avLst/>
                      </a:prstGeom>
                      <a:noFill/>
                      <a:ln>
                        <a:noFill/>
                      </a:ln>
                      <a:effectLst/>
                    </p:spPr>
                  </p:pic>
                </p:oleObj>
              </mc:Fallback>
            </mc:AlternateContent>
          </a:graphicData>
        </a:graphic>
      </p:graphicFrame>
      <p:sp>
        <p:nvSpPr>
          <p:cNvPr id="52227" name="Text Box 5"/>
          <p:cNvSpPr txBox="1">
            <a:spLocks/>
          </p:cNvSpPr>
          <p:nvPr/>
        </p:nvSpPr>
        <p:spPr bwMode="auto">
          <a:xfrm>
            <a:off x="2444750" y="2459039"/>
            <a:ext cx="30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Aft>
                <a:spcPct val="0"/>
              </a:spcAft>
            </a:pPr>
            <a:r>
              <a:rPr lang="en-CA" altLang="en-US" sz="1200" b="1">
                <a:solidFill>
                  <a:srgbClr val="000000"/>
                </a:solidFill>
                <a:latin typeface="Arial" pitchFamily="34" charset="0"/>
                <a:ea typeface="MS PGothic" pitchFamily="34" charset="-128"/>
                <a:sym typeface="Arial" pitchFamily="34" charset="0"/>
              </a:rPr>
              <a:t>AVERAGE</a:t>
            </a:r>
            <a:endParaRPr lang="en-US" altLang="en-US" sz="1200" b="1">
              <a:solidFill>
                <a:srgbClr val="000000"/>
              </a:solidFill>
              <a:latin typeface="Arial" pitchFamily="34" charset="0"/>
              <a:ea typeface="MS PGothic" pitchFamily="34" charset="-128"/>
              <a:sym typeface="Arial" pitchFamily="34" charset="0"/>
            </a:endParaRPr>
          </a:p>
        </p:txBody>
      </p:sp>
      <p:sp>
        <p:nvSpPr>
          <p:cNvPr id="52228" name="Rectangle 7"/>
          <p:cNvSpPr>
            <a:spLocks/>
          </p:cNvSpPr>
          <p:nvPr/>
        </p:nvSpPr>
        <p:spPr bwMode="auto">
          <a:xfrm>
            <a:off x="3159125" y="2424113"/>
            <a:ext cx="5441950" cy="1524000"/>
          </a:xfrm>
          <a:prstGeom prst="rect">
            <a:avLst/>
          </a:prstGeom>
          <a:solidFill>
            <a:schemeClr val="bg2">
              <a:alpha val="50195"/>
            </a:schemeClr>
          </a:solidFill>
          <a:ln>
            <a:noFill/>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72" name="Line 8"/>
          <p:cNvSpPr>
            <a:spLocks noChangeShapeType="1"/>
          </p:cNvSpPr>
          <p:nvPr/>
        </p:nvSpPr>
        <p:spPr bwMode="auto">
          <a:xfrm flipV="1">
            <a:off x="3759200" y="2471738"/>
            <a:ext cx="1371600" cy="1600200"/>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73" name="Line 9"/>
          <p:cNvSpPr>
            <a:spLocks noChangeShapeType="1"/>
          </p:cNvSpPr>
          <p:nvPr/>
        </p:nvSpPr>
        <p:spPr bwMode="auto">
          <a:xfrm>
            <a:off x="5130800" y="2471738"/>
            <a:ext cx="1295400" cy="1828800"/>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74" name="Line 10"/>
          <p:cNvSpPr>
            <a:spLocks noChangeShapeType="1"/>
          </p:cNvSpPr>
          <p:nvPr/>
        </p:nvSpPr>
        <p:spPr bwMode="auto">
          <a:xfrm flipV="1">
            <a:off x="6426200" y="2239964"/>
            <a:ext cx="1371600" cy="2060575"/>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76" name="Line 12"/>
          <p:cNvSpPr>
            <a:spLocks noChangeShapeType="1"/>
          </p:cNvSpPr>
          <p:nvPr/>
        </p:nvSpPr>
        <p:spPr bwMode="auto">
          <a:xfrm>
            <a:off x="3759200" y="2243138"/>
            <a:ext cx="1295400" cy="685800"/>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77" name="Line 13"/>
          <p:cNvSpPr>
            <a:spLocks noChangeShapeType="1"/>
          </p:cNvSpPr>
          <p:nvPr/>
        </p:nvSpPr>
        <p:spPr bwMode="auto">
          <a:xfrm flipV="1">
            <a:off x="5054600" y="2316164"/>
            <a:ext cx="1371600" cy="612775"/>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78" name="Line 14"/>
          <p:cNvSpPr>
            <a:spLocks noChangeShapeType="1"/>
          </p:cNvSpPr>
          <p:nvPr/>
        </p:nvSpPr>
        <p:spPr bwMode="auto">
          <a:xfrm>
            <a:off x="6426200" y="2316164"/>
            <a:ext cx="1371600" cy="2136775"/>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80" name="Rectangle 16"/>
          <p:cNvSpPr>
            <a:spLocks/>
          </p:cNvSpPr>
          <p:nvPr/>
        </p:nvSpPr>
        <p:spPr bwMode="auto">
          <a:xfrm>
            <a:off x="3705225" y="3916364"/>
            <a:ext cx="179388" cy="179387"/>
          </a:xfrm>
          <a:prstGeom prst="rect">
            <a:avLst/>
          </a:prstGeom>
          <a:solidFill>
            <a:srgbClr val="800080"/>
          </a:solidFill>
          <a:ln w="9525">
            <a:solidFill>
              <a:srgbClr val="800080"/>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1" name="Rectangle 17"/>
          <p:cNvSpPr>
            <a:spLocks/>
          </p:cNvSpPr>
          <p:nvPr/>
        </p:nvSpPr>
        <p:spPr bwMode="auto">
          <a:xfrm>
            <a:off x="5027614" y="2392364"/>
            <a:ext cx="179387" cy="179387"/>
          </a:xfrm>
          <a:prstGeom prst="rect">
            <a:avLst/>
          </a:prstGeom>
          <a:solidFill>
            <a:srgbClr val="800080"/>
          </a:solidFill>
          <a:ln w="9525">
            <a:solidFill>
              <a:srgbClr val="800080"/>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2" name="Rectangle 18"/>
          <p:cNvSpPr>
            <a:spLocks/>
          </p:cNvSpPr>
          <p:nvPr/>
        </p:nvSpPr>
        <p:spPr bwMode="auto">
          <a:xfrm>
            <a:off x="6351589" y="4164014"/>
            <a:ext cx="179387" cy="179387"/>
          </a:xfrm>
          <a:prstGeom prst="rect">
            <a:avLst/>
          </a:prstGeom>
          <a:solidFill>
            <a:srgbClr val="800080"/>
          </a:solidFill>
          <a:ln w="9525">
            <a:solidFill>
              <a:srgbClr val="800080"/>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3" name="Rectangle 19"/>
          <p:cNvSpPr>
            <a:spLocks/>
          </p:cNvSpPr>
          <p:nvPr/>
        </p:nvSpPr>
        <p:spPr bwMode="auto">
          <a:xfrm>
            <a:off x="7685089" y="2163764"/>
            <a:ext cx="179387" cy="179387"/>
          </a:xfrm>
          <a:prstGeom prst="rect">
            <a:avLst/>
          </a:prstGeom>
          <a:solidFill>
            <a:srgbClr val="800080"/>
          </a:solidFill>
          <a:ln w="9525">
            <a:solidFill>
              <a:srgbClr val="800080"/>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6" name="Rectangle 22"/>
          <p:cNvSpPr>
            <a:spLocks/>
          </p:cNvSpPr>
          <p:nvPr/>
        </p:nvSpPr>
        <p:spPr bwMode="auto">
          <a:xfrm>
            <a:off x="7680325" y="4297364"/>
            <a:ext cx="179388"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7" name="Rectangle 23"/>
          <p:cNvSpPr>
            <a:spLocks/>
          </p:cNvSpPr>
          <p:nvPr/>
        </p:nvSpPr>
        <p:spPr bwMode="auto">
          <a:xfrm>
            <a:off x="6291264" y="2259014"/>
            <a:ext cx="179387"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8" name="Rectangle 24"/>
          <p:cNvSpPr>
            <a:spLocks/>
          </p:cNvSpPr>
          <p:nvPr/>
        </p:nvSpPr>
        <p:spPr bwMode="auto">
          <a:xfrm>
            <a:off x="4976814" y="2798764"/>
            <a:ext cx="179387" cy="179387"/>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 name="Rectangle 25"/>
          <p:cNvSpPr>
            <a:spLocks/>
          </p:cNvSpPr>
          <p:nvPr/>
        </p:nvSpPr>
        <p:spPr bwMode="auto">
          <a:xfrm>
            <a:off x="3700464" y="2139950"/>
            <a:ext cx="179387" cy="179388"/>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4" name="Text Box 26"/>
          <p:cNvSpPr txBox="1">
            <a:spLocks/>
          </p:cNvSpPr>
          <p:nvPr/>
        </p:nvSpPr>
        <p:spPr bwMode="auto">
          <a:xfrm>
            <a:off x="7824788" y="1700214"/>
            <a:ext cx="742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Aft>
                <a:spcPct val="0"/>
              </a:spcAft>
            </a:pPr>
            <a:r>
              <a:rPr lang="en-CA" altLang="en-US" sz="2000" b="1">
                <a:solidFill>
                  <a:srgbClr val="800080"/>
                </a:solidFill>
                <a:latin typeface="Arial Narrow" pitchFamily="34" charset="0"/>
                <a:ea typeface="MS PGothic" pitchFamily="34" charset="-128"/>
                <a:sym typeface="Arial" pitchFamily="34" charset="0"/>
              </a:rPr>
              <a:t>LD 2</a:t>
            </a:r>
            <a:endParaRPr lang="en-US" altLang="en-US" sz="2000" b="1">
              <a:solidFill>
                <a:srgbClr val="800080"/>
              </a:solidFill>
              <a:latin typeface="Arial Narrow" pitchFamily="34" charset="0"/>
              <a:ea typeface="MS PGothic" pitchFamily="34" charset="-128"/>
              <a:sym typeface="Arial" pitchFamily="34" charset="0"/>
            </a:endParaRPr>
          </a:p>
        </p:txBody>
      </p:sp>
      <p:sp>
        <p:nvSpPr>
          <p:cNvPr id="36891" name="Text Box 27"/>
          <p:cNvSpPr txBox="1">
            <a:spLocks/>
          </p:cNvSpPr>
          <p:nvPr/>
        </p:nvSpPr>
        <p:spPr bwMode="auto">
          <a:xfrm>
            <a:off x="7896225" y="4327526"/>
            <a:ext cx="742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Aft>
                <a:spcPct val="0"/>
              </a:spcAft>
            </a:pPr>
            <a:r>
              <a:rPr lang="en-CA" altLang="en-US" sz="2000" b="1">
                <a:solidFill>
                  <a:srgbClr val="0033CC"/>
                </a:solidFill>
                <a:latin typeface="Arial Narrow" pitchFamily="34" charset="0"/>
                <a:ea typeface="MS PGothic" pitchFamily="34" charset="-128"/>
                <a:sym typeface="Arial" pitchFamily="34" charset="0"/>
              </a:rPr>
              <a:t>LD 1</a:t>
            </a:r>
            <a:endParaRPr lang="en-US" altLang="en-US" sz="2000" b="1">
              <a:solidFill>
                <a:srgbClr val="0033CC"/>
              </a:solidFill>
              <a:latin typeface="Arial Narrow" pitchFamily="34" charset="0"/>
              <a:ea typeface="MS PGothic" pitchFamily="34" charset="-128"/>
              <a:sym typeface="Arial" pitchFamily="34" charset="0"/>
            </a:endParaRPr>
          </a:p>
        </p:txBody>
      </p:sp>
      <p:sp>
        <p:nvSpPr>
          <p:cNvPr id="52245" name="Rectangle 28"/>
          <p:cNvSpPr>
            <a:spLocks/>
          </p:cNvSpPr>
          <p:nvPr/>
        </p:nvSpPr>
        <p:spPr bwMode="auto">
          <a:xfrm>
            <a:off x="8759825" y="4762500"/>
            <a:ext cx="990600" cy="533400"/>
          </a:xfrm>
          <a:prstGeom prst="rect">
            <a:avLst/>
          </a:prstGeom>
          <a:solidFill>
            <a:schemeClr val="accent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52246" name="Text Box 4"/>
          <p:cNvSpPr txBox="1">
            <a:spLocks noChangeArrowheads="1"/>
          </p:cNvSpPr>
          <p:nvPr/>
        </p:nvSpPr>
        <p:spPr bwMode="auto">
          <a:xfrm>
            <a:off x="7048500" y="5876925"/>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algn="r" fontAlgn="base">
              <a:spcAft>
                <a:spcPct val="0"/>
              </a:spcAft>
            </a:pPr>
            <a:r>
              <a:rPr lang="en-CA" altLang="en-US" b="1" i="1">
                <a:solidFill>
                  <a:srgbClr val="364395"/>
                </a:solidFill>
                <a:latin typeface="Calibri" pitchFamily="34" charset="0"/>
                <a:ea typeface="MS PGothic" pitchFamily="34" charset="-128"/>
              </a:rPr>
              <a:t>York Catholic DSB</a:t>
            </a:r>
            <a:endParaRPr lang="en-US" altLang="en-US" b="1" i="1">
              <a:solidFill>
                <a:srgbClr val="364395"/>
              </a:solidFill>
              <a:latin typeface="Calibri" pitchFamily="34" charset="0"/>
              <a:ea typeface="MS PGothic" pitchFamily="34" charset="-128"/>
            </a:endParaRPr>
          </a:p>
        </p:txBody>
      </p:sp>
      <p:sp>
        <p:nvSpPr>
          <p:cNvPr id="52248" name="Rectangle 45"/>
          <p:cNvSpPr>
            <a:spLocks noChangeArrowheads="1"/>
          </p:cNvSpPr>
          <p:nvPr/>
        </p:nvSpPr>
        <p:spPr bwMode="auto">
          <a:xfrm>
            <a:off x="8543925" y="1628775"/>
            <a:ext cx="160338" cy="316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pPr>
            <a:endParaRPr lang="en-US" altLang="en-US" sz="1400" u="sng">
              <a:solidFill>
                <a:srgbClr val="364395"/>
              </a:solidFill>
              <a:latin typeface="Arial" pitchFamily="34" charset="0"/>
              <a:ea typeface="MS PGothic" pitchFamily="34" charset="-128"/>
            </a:endParaRPr>
          </a:p>
        </p:txBody>
      </p:sp>
      <p:sp>
        <p:nvSpPr>
          <p:cNvPr id="52249" name="Line 46"/>
          <p:cNvSpPr>
            <a:spLocks noChangeShapeType="1"/>
          </p:cNvSpPr>
          <p:nvPr/>
        </p:nvSpPr>
        <p:spPr bwMode="auto">
          <a:xfrm>
            <a:off x="8543925" y="1700214"/>
            <a:ext cx="0" cy="302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grpSp>
        <p:nvGrpSpPr>
          <p:cNvPr id="52250" name="Group 8"/>
          <p:cNvGrpSpPr>
            <a:grpSpLocks/>
          </p:cNvGrpSpPr>
          <p:nvPr/>
        </p:nvGrpSpPr>
        <p:grpSpPr bwMode="auto">
          <a:xfrm>
            <a:off x="8655048" y="1681164"/>
            <a:ext cx="1139823" cy="3025775"/>
            <a:chOff x="7164286" y="1604142"/>
            <a:chExt cx="1765575" cy="3024336"/>
          </a:xfrm>
          <a:solidFill>
            <a:schemeClr val="accent1">
              <a:lumMod val="40000"/>
              <a:lumOff val="60000"/>
            </a:schemeClr>
          </a:solidFill>
        </p:grpSpPr>
        <p:grpSp>
          <p:nvGrpSpPr>
            <p:cNvPr id="52256" name="Group 7"/>
            <p:cNvGrpSpPr>
              <a:grpSpLocks/>
            </p:cNvGrpSpPr>
            <p:nvPr/>
          </p:nvGrpSpPr>
          <p:grpSpPr bwMode="auto">
            <a:xfrm>
              <a:off x="7164286" y="1604142"/>
              <a:ext cx="1765575" cy="3024336"/>
              <a:chOff x="7164286" y="1604142"/>
              <a:chExt cx="1765575" cy="3024336"/>
            </a:xfrm>
            <a:grpFill/>
          </p:grpSpPr>
          <p:sp>
            <p:nvSpPr>
              <p:cNvPr id="52260" name="Rectangle 1"/>
              <p:cNvSpPr>
                <a:spLocks noChangeArrowheads="1"/>
              </p:cNvSpPr>
              <p:nvPr/>
            </p:nvSpPr>
            <p:spPr bwMode="auto">
              <a:xfrm>
                <a:off x="7164286" y="1604142"/>
                <a:ext cx="1765575" cy="3024336"/>
              </a:xfrm>
              <a:prstGeom prst="rect">
                <a:avLst/>
              </a:prstGeom>
              <a:grpFill/>
              <a:ln w="9525" algn="ctr">
                <a:solidFill>
                  <a:schemeClr val="tx1"/>
                </a:solidFill>
                <a:round/>
                <a:headEnd/>
                <a:tailEnd/>
              </a:ln>
            </p:spPr>
            <p:txBody>
              <a:bodyPr/>
              <a:lstStyle/>
              <a:p>
                <a:pPr fontAlgn="base">
                  <a:spcBef>
                    <a:spcPct val="50000"/>
                  </a:spcBef>
                  <a:spcAft>
                    <a:spcPct val="0"/>
                  </a:spcAft>
                </a:pPr>
                <a:endParaRPr lang="en-US" altLang="en-US" sz="1400" u="sng">
                  <a:solidFill>
                    <a:srgbClr val="364395"/>
                  </a:solidFill>
                  <a:latin typeface="Arial" pitchFamily="34" charset="0"/>
                  <a:ea typeface="MS PGothic" pitchFamily="34" charset="-128"/>
                </a:endParaRPr>
              </a:p>
            </p:txBody>
          </p:sp>
          <p:cxnSp>
            <p:nvCxnSpPr>
              <p:cNvPr id="52261" name="Straight Connector 5"/>
              <p:cNvCxnSpPr>
                <a:cxnSpLocks noChangeShapeType="1"/>
              </p:cNvCxnSpPr>
              <p:nvPr/>
            </p:nvCxnSpPr>
            <p:spPr bwMode="auto">
              <a:xfrm>
                <a:off x="7164288" y="2637113"/>
                <a:ext cx="1368351" cy="0"/>
              </a:xfrm>
              <a:prstGeom prst="line">
                <a:avLst/>
              </a:prstGeom>
              <a:grpFill/>
              <a:ln w="9525" algn="ctr">
                <a:solidFill>
                  <a:schemeClr val="tx1"/>
                </a:solidFill>
                <a:round/>
                <a:headEnd/>
                <a:tailEnd/>
              </a:ln>
            </p:spPr>
          </p:cxnSp>
          <p:cxnSp>
            <p:nvCxnSpPr>
              <p:cNvPr id="52262" name="Straight Connector 32"/>
              <p:cNvCxnSpPr>
                <a:cxnSpLocks noChangeShapeType="1"/>
              </p:cNvCxnSpPr>
              <p:nvPr/>
            </p:nvCxnSpPr>
            <p:spPr bwMode="auto">
              <a:xfrm>
                <a:off x="7164288" y="3644696"/>
                <a:ext cx="1368351" cy="0"/>
              </a:xfrm>
              <a:prstGeom prst="line">
                <a:avLst/>
              </a:prstGeom>
              <a:grpFill/>
              <a:ln w="9525" algn="ctr">
                <a:solidFill>
                  <a:schemeClr val="tx1"/>
                </a:solidFill>
                <a:round/>
                <a:headEnd/>
                <a:tailEnd/>
              </a:ln>
            </p:spPr>
          </p:cxnSp>
        </p:grpSp>
        <p:sp>
          <p:nvSpPr>
            <p:cNvPr id="52257" name="TextBox 6"/>
            <p:cNvSpPr txBox="1">
              <a:spLocks noChangeArrowheads="1"/>
            </p:cNvSpPr>
            <p:nvPr/>
          </p:nvSpPr>
          <p:spPr bwMode="auto">
            <a:xfrm>
              <a:off x="7644724" y="1930418"/>
              <a:ext cx="1080120"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Bef>
                  <a:spcPct val="0"/>
                </a:spcBef>
                <a:spcAft>
                  <a:spcPct val="0"/>
                </a:spcAft>
              </a:pPr>
              <a:r>
                <a:rPr lang="en-US" altLang="en-US" sz="1200">
                  <a:solidFill>
                    <a:srgbClr val="364395"/>
                  </a:solidFill>
                  <a:latin typeface="Arial" pitchFamily="34" charset="0"/>
                  <a:ea typeface="MS PGothic" pitchFamily="34" charset="-128"/>
                </a:rPr>
                <a:t>High</a:t>
              </a:r>
            </a:p>
          </p:txBody>
        </p:sp>
        <p:sp>
          <p:nvSpPr>
            <p:cNvPr id="52258" name="TextBox 34"/>
            <p:cNvSpPr txBox="1">
              <a:spLocks noChangeArrowheads="1"/>
            </p:cNvSpPr>
            <p:nvPr/>
          </p:nvSpPr>
          <p:spPr bwMode="auto">
            <a:xfrm>
              <a:off x="7662564" y="2993744"/>
              <a:ext cx="1260830" cy="2768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Bef>
                  <a:spcPct val="0"/>
                </a:spcBef>
                <a:spcAft>
                  <a:spcPct val="0"/>
                </a:spcAft>
              </a:pPr>
              <a:r>
                <a:rPr lang="en-US" altLang="en-US" sz="1200">
                  <a:solidFill>
                    <a:srgbClr val="364395"/>
                  </a:solidFill>
                  <a:latin typeface="Arial" pitchFamily="34" charset="0"/>
                  <a:ea typeface="MS PGothic" pitchFamily="34" charset="-128"/>
                </a:rPr>
                <a:t>Medium</a:t>
              </a:r>
            </a:p>
          </p:txBody>
        </p:sp>
        <p:sp>
          <p:nvSpPr>
            <p:cNvPr id="52259" name="TextBox 35"/>
            <p:cNvSpPr txBox="1">
              <a:spLocks noChangeArrowheads="1"/>
            </p:cNvSpPr>
            <p:nvPr/>
          </p:nvSpPr>
          <p:spPr bwMode="auto">
            <a:xfrm>
              <a:off x="7650255" y="4053790"/>
              <a:ext cx="1079446" cy="2745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1400">
                  <a:solidFill>
                    <a:schemeClr val="tx1"/>
                  </a:solidFill>
                  <a:latin typeface="Verdana" pitchFamily="34" charset="0"/>
                  <a:cs typeface="Arial" pitchFamily="34" charset="0"/>
                </a:defRPr>
              </a:lvl1pPr>
              <a:lvl2pPr marL="742950" indent="-285750">
                <a:spcBef>
                  <a:spcPct val="50000"/>
                </a:spcBef>
                <a:defRPr sz="1400">
                  <a:solidFill>
                    <a:schemeClr val="tx1"/>
                  </a:solidFill>
                  <a:latin typeface="Verdana" pitchFamily="34" charset="0"/>
                  <a:cs typeface="Arial" pitchFamily="34" charset="0"/>
                </a:defRPr>
              </a:lvl2pPr>
              <a:lvl3pPr marL="1143000" indent="-228600">
                <a:spcBef>
                  <a:spcPct val="50000"/>
                </a:spcBef>
                <a:defRPr sz="1400">
                  <a:solidFill>
                    <a:schemeClr val="tx1"/>
                  </a:solidFill>
                  <a:latin typeface="Verdana" pitchFamily="34" charset="0"/>
                  <a:cs typeface="Arial" pitchFamily="34" charset="0"/>
                </a:defRPr>
              </a:lvl3pPr>
              <a:lvl4pPr marL="1600200" indent="-228600">
                <a:spcBef>
                  <a:spcPct val="50000"/>
                </a:spcBef>
                <a:defRPr sz="1400">
                  <a:solidFill>
                    <a:schemeClr val="tx1"/>
                  </a:solidFill>
                  <a:latin typeface="Verdana" pitchFamily="34" charset="0"/>
                  <a:cs typeface="Arial" pitchFamily="34" charset="0"/>
                </a:defRPr>
              </a:lvl4pPr>
              <a:lvl5pPr marL="2057400" indent="-228600">
                <a:spcBef>
                  <a:spcPct val="50000"/>
                </a:spcBef>
                <a:defRPr sz="1400">
                  <a:solidFill>
                    <a:schemeClr val="tx1"/>
                  </a:solidFill>
                  <a:latin typeface="Verdana" pitchFamily="34" charset="0"/>
                  <a:cs typeface="Arial" pitchFamily="34" charset="0"/>
                </a:defRPr>
              </a:lvl5pPr>
              <a:lvl6pPr marL="2514600" indent="-228600" eaLnBrk="0" fontAlgn="base" hangingPunct="0">
                <a:spcBef>
                  <a:spcPct val="5000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5000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5000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50000"/>
                </a:spcBef>
                <a:spcAft>
                  <a:spcPct val="0"/>
                </a:spcAft>
                <a:defRPr sz="1400">
                  <a:solidFill>
                    <a:schemeClr val="tx1"/>
                  </a:solidFill>
                  <a:latin typeface="Verdana" pitchFamily="34" charset="0"/>
                  <a:cs typeface="Arial" pitchFamily="34" charset="0"/>
                </a:defRPr>
              </a:lvl9pPr>
            </a:lstStyle>
            <a:p>
              <a:pPr fontAlgn="base">
                <a:spcBef>
                  <a:spcPct val="0"/>
                </a:spcBef>
                <a:spcAft>
                  <a:spcPct val="0"/>
                </a:spcAft>
              </a:pPr>
              <a:r>
                <a:rPr lang="en-US" altLang="en-US" sz="1200">
                  <a:solidFill>
                    <a:srgbClr val="364395"/>
                  </a:solidFill>
                  <a:latin typeface="Arial" pitchFamily="34" charset="0"/>
                  <a:ea typeface="MS PGothic" pitchFamily="34" charset="-128"/>
                </a:rPr>
                <a:t>Low</a:t>
              </a:r>
            </a:p>
          </p:txBody>
        </p:sp>
      </p:grpSp>
      <p:sp>
        <p:nvSpPr>
          <p:cNvPr id="36884" name="Rectangle 20"/>
          <p:cNvSpPr>
            <a:spLocks/>
          </p:cNvSpPr>
          <p:nvPr/>
        </p:nvSpPr>
        <p:spPr bwMode="auto">
          <a:xfrm>
            <a:off x="9086850" y="3448050"/>
            <a:ext cx="179388" cy="179388"/>
          </a:xfrm>
          <a:prstGeom prst="rect">
            <a:avLst/>
          </a:prstGeom>
          <a:solidFill>
            <a:srgbClr val="800080"/>
          </a:solidFill>
          <a:ln w="9525">
            <a:solidFill>
              <a:srgbClr val="800080"/>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85" name="Rectangle 21"/>
          <p:cNvSpPr>
            <a:spLocks/>
          </p:cNvSpPr>
          <p:nvPr/>
        </p:nvSpPr>
        <p:spPr bwMode="auto">
          <a:xfrm>
            <a:off x="9091614" y="3905250"/>
            <a:ext cx="179387" cy="179388"/>
          </a:xfrm>
          <a:prstGeom prst="rect">
            <a:avLst/>
          </a:prstGeom>
          <a:solidFill>
            <a:srgbClr val="0033CC"/>
          </a:solidFill>
          <a:ln w="9525">
            <a:solidFill>
              <a:srgbClr val="0033CC"/>
            </a:solidFill>
            <a:miter lim="800000"/>
            <a:headEnd/>
            <a:tailEnd/>
          </a:ln>
        </p:spPr>
        <p:txBody>
          <a:bodyPr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
        <p:nvSpPr>
          <p:cNvPr id="36875" name="Line 11"/>
          <p:cNvSpPr>
            <a:spLocks noChangeShapeType="1"/>
          </p:cNvSpPr>
          <p:nvPr/>
        </p:nvSpPr>
        <p:spPr bwMode="auto">
          <a:xfrm>
            <a:off x="7797800" y="2243138"/>
            <a:ext cx="1352550" cy="1308100"/>
          </a:xfrm>
          <a:prstGeom prst="line">
            <a:avLst/>
          </a:prstGeom>
          <a:noFill/>
          <a:ln w="63500">
            <a:solidFill>
              <a:srgbClr val="80008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36879" name="Line 15"/>
          <p:cNvSpPr>
            <a:spLocks noChangeShapeType="1"/>
          </p:cNvSpPr>
          <p:nvPr/>
        </p:nvSpPr>
        <p:spPr bwMode="auto">
          <a:xfrm flipV="1">
            <a:off x="7797800" y="4008439"/>
            <a:ext cx="1352550" cy="365125"/>
          </a:xfrm>
          <a:prstGeom prst="line">
            <a:avLst/>
          </a:prstGeom>
          <a:noFill/>
          <a:ln w="63500">
            <a:solidFill>
              <a:srgbClr val="0033CC"/>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400">
              <a:solidFill>
                <a:srgbClr val="364395"/>
              </a:solidFill>
            </a:endParaRPr>
          </a:p>
        </p:txBody>
      </p:sp>
      <p:sp>
        <p:nvSpPr>
          <p:cNvPr id="52255" name="AutoShape 6"/>
          <p:cNvSpPr>
            <a:spLocks/>
          </p:cNvSpPr>
          <p:nvPr/>
        </p:nvSpPr>
        <p:spPr bwMode="auto">
          <a:xfrm rot="5400000">
            <a:off x="6487319" y="1948656"/>
            <a:ext cx="152400" cy="6840538"/>
          </a:xfrm>
          <a:prstGeom prst="rightBrace">
            <a:avLst>
              <a:gd name="adj1" fmla="val 37404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fontAlgn="base">
              <a:spcBef>
                <a:spcPct val="0"/>
              </a:spcBef>
              <a:spcAft>
                <a:spcPct val="0"/>
              </a:spcAft>
            </a:pPr>
            <a:endParaRPr lang="en-US" altLang="en-US">
              <a:solidFill>
                <a:srgbClr val="364395"/>
              </a:solidFill>
              <a:latin typeface="Arial" pitchFamily="34" charset="0"/>
              <a:ea typeface="MS PGothic" pitchFamily="34" charset="-128"/>
            </a:endParaRPr>
          </a:p>
        </p:txBody>
      </p:sp>
    </p:spTree>
    <p:extLst>
      <p:ext uri="{BB962C8B-B14F-4D97-AF65-F5344CB8AC3E}">
        <p14:creationId xmlns:p14="http://schemas.microsoft.com/office/powerpoint/2010/main" val="282925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86"/>
                                        </p:tgtEl>
                                        <p:attrNameLst>
                                          <p:attrName>style.visibility</p:attrName>
                                        </p:attrNameLst>
                                      </p:cBhvr>
                                      <p:to>
                                        <p:strVal val="visible"/>
                                      </p:to>
                                    </p:set>
                                    <p:animEffect transition="in" filter="fade">
                                      <p:cBhvr>
                                        <p:cTn id="7" dur="2000"/>
                                        <p:tgtEl>
                                          <p:spTgt spid="368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8"/>
                                        </p:tgtEl>
                                        <p:attrNameLst>
                                          <p:attrName>style.visibility</p:attrName>
                                        </p:attrNameLst>
                                      </p:cBhvr>
                                      <p:to>
                                        <p:strVal val="visible"/>
                                      </p:to>
                                    </p:set>
                                    <p:animEffect transition="in" filter="fade">
                                      <p:cBhvr>
                                        <p:cTn id="10" dur="2000"/>
                                        <p:tgtEl>
                                          <p:spTgt spid="368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87"/>
                                        </p:tgtEl>
                                        <p:attrNameLst>
                                          <p:attrName>style.visibility</p:attrName>
                                        </p:attrNameLst>
                                      </p:cBhvr>
                                      <p:to>
                                        <p:strVal val="visible"/>
                                      </p:to>
                                    </p:set>
                                    <p:animEffect transition="in" filter="fade">
                                      <p:cBhvr>
                                        <p:cTn id="13" dur="2000"/>
                                        <p:tgtEl>
                                          <p:spTgt spid="368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88"/>
                                        </p:tgtEl>
                                        <p:attrNameLst>
                                          <p:attrName>style.visibility</p:attrName>
                                        </p:attrNameLst>
                                      </p:cBhvr>
                                      <p:to>
                                        <p:strVal val="visible"/>
                                      </p:to>
                                    </p:set>
                                    <p:animEffect transition="in" filter="fade">
                                      <p:cBhvr>
                                        <p:cTn id="16" dur="2000"/>
                                        <p:tgtEl>
                                          <p:spTgt spid="368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876"/>
                                        </p:tgtEl>
                                        <p:attrNameLst>
                                          <p:attrName>style.visibility</p:attrName>
                                        </p:attrNameLst>
                                      </p:cBhvr>
                                      <p:to>
                                        <p:strVal val="visible"/>
                                      </p:to>
                                    </p:set>
                                    <p:animEffect transition="in" filter="fade">
                                      <p:cBhvr>
                                        <p:cTn id="19" dur="2000"/>
                                        <p:tgtEl>
                                          <p:spTgt spid="368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885"/>
                                        </p:tgtEl>
                                        <p:attrNameLst>
                                          <p:attrName>style.visibility</p:attrName>
                                        </p:attrNameLst>
                                      </p:cBhvr>
                                      <p:to>
                                        <p:strVal val="visible"/>
                                      </p:to>
                                    </p:set>
                                    <p:animEffect transition="in" filter="fade">
                                      <p:cBhvr>
                                        <p:cTn id="25" dur="2000"/>
                                        <p:tgtEl>
                                          <p:spTgt spid="3688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891"/>
                                        </p:tgtEl>
                                        <p:attrNameLst>
                                          <p:attrName>style.visibility</p:attrName>
                                        </p:attrNameLst>
                                      </p:cBhvr>
                                      <p:to>
                                        <p:strVal val="visible"/>
                                      </p:to>
                                    </p:set>
                                    <p:animEffect transition="in" filter="fade">
                                      <p:cBhvr>
                                        <p:cTn id="28" dur="2000"/>
                                        <p:tgtEl>
                                          <p:spTgt spid="368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879"/>
                                        </p:tgtEl>
                                        <p:attrNameLst>
                                          <p:attrName>style.visibility</p:attrName>
                                        </p:attrNameLst>
                                      </p:cBhvr>
                                      <p:to>
                                        <p:strVal val="visible"/>
                                      </p:to>
                                    </p:set>
                                    <p:animEffect transition="in" filter="fade">
                                      <p:cBhvr>
                                        <p:cTn id="31" dur="2000"/>
                                        <p:tgtEl>
                                          <p:spTgt spid="368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877"/>
                                        </p:tgtEl>
                                        <p:attrNameLst>
                                          <p:attrName>style.visibility</p:attrName>
                                        </p:attrNameLst>
                                      </p:cBhvr>
                                      <p:to>
                                        <p:strVal val="visible"/>
                                      </p:to>
                                    </p:set>
                                    <p:animEffect transition="in" filter="fade">
                                      <p:cBhvr>
                                        <p:cTn id="34" dur="2000"/>
                                        <p:tgtEl>
                                          <p:spTgt spid="368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880"/>
                                        </p:tgtEl>
                                        <p:attrNameLst>
                                          <p:attrName>style.visibility</p:attrName>
                                        </p:attrNameLst>
                                      </p:cBhvr>
                                      <p:to>
                                        <p:strVal val="visible"/>
                                      </p:to>
                                    </p:set>
                                    <p:animEffect transition="in" filter="fade">
                                      <p:cBhvr>
                                        <p:cTn id="39" dur="2000"/>
                                        <p:tgtEl>
                                          <p:spTgt spid="368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872"/>
                                        </p:tgtEl>
                                        <p:attrNameLst>
                                          <p:attrName>style.visibility</p:attrName>
                                        </p:attrNameLst>
                                      </p:cBhvr>
                                      <p:to>
                                        <p:strVal val="visible"/>
                                      </p:to>
                                    </p:set>
                                    <p:animEffect transition="in" filter="fade">
                                      <p:cBhvr>
                                        <p:cTn id="42" dur="2000"/>
                                        <p:tgtEl>
                                          <p:spTgt spid="368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881"/>
                                        </p:tgtEl>
                                        <p:attrNameLst>
                                          <p:attrName>style.visibility</p:attrName>
                                        </p:attrNameLst>
                                      </p:cBhvr>
                                      <p:to>
                                        <p:strVal val="visible"/>
                                      </p:to>
                                    </p:set>
                                    <p:animEffect transition="in" filter="fade">
                                      <p:cBhvr>
                                        <p:cTn id="45" dur="2000"/>
                                        <p:tgtEl>
                                          <p:spTgt spid="3688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873"/>
                                        </p:tgtEl>
                                        <p:attrNameLst>
                                          <p:attrName>style.visibility</p:attrName>
                                        </p:attrNameLst>
                                      </p:cBhvr>
                                      <p:to>
                                        <p:strVal val="visible"/>
                                      </p:to>
                                    </p:set>
                                    <p:animEffect transition="in" filter="fade">
                                      <p:cBhvr>
                                        <p:cTn id="48" dur="2000"/>
                                        <p:tgtEl>
                                          <p:spTgt spid="3687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874"/>
                                        </p:tgtEl>
                                        <p:attrNameLst>
                                          <p:attrName>style.visibility</p:attrName>
                                        </p:attrNameLst>
                                      </p:cBhvr>
                                      <p:to>
                                        <p:strVal val="visible"/>
                                      </p:to>
                                    </p:set>
                                    <p:animEffect transition="in" filter="fade">
                                      <p:cBhvr>
                                        <p:cTn id="51" dur="2000"/>
                                        <p:tgtEl>
                                          <p:spTgt spid="3687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882"/>
                                        </p:tgtEl>
                                        <p:attrNameLst>
                                          <p:attrName>style.visibility</p:attrName>
                                        </p:attrNameLst>
                                      </p:cBhvr>
                                      <p:to>
                                        <p:strVal val="visible"/>
                                      </p:to>
                                    </p:set>
                                    <p:animEffect transition="in" filter="fade">
                                      <p:cBhvr>
                                        <p:cTn id="54" dur="2000"/>
                                        <p:tgtEl>
                                          <p:spTgt spid="368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883"/>
                                        </p:tgtEl>
                                        <p:attrNameLst>
                                          <p:attrName>style.visibility</p:attrName>
                                        </p:attrNameLst>
                                      </p:cBhvr>
                                      <p:to>
                                        <p:strVal val="visible"/>
                                      </p:to>
                                    </p:set>
                                    <p:animEffect transition="in" filter="fade">
                                      <p:cBhvr>
                                        <p:cTn id="57" dur="2000"/>
                                        <p:tgtEl>
                                          <p:spTgt spid="3688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875"/>
                                        </p:tgtEl>
                                        <p:attrNameLst>
                                          <p:attrName>style.visibility</p:attrName>
                                        </p:attrNameLst>
                                      </p:cBhvr>
                                      <p:to>
                                        <p:strVal val="visible"/>
                                      </p:to>
                                    </p:set>
                                    <p:animEffect transition="in" filter="fade">
                                      <p:cBhvr>
                                        <p:cTn id="60" dur="2000"/>
                                        <p:tgtEl>
                                          <p:spTgt spid="3687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2000"/>
                                        <p:tgtEl>
                                          <p:spTgt spid="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884"/>
                                        </p:tgtEl>
                                        <p:attrNameLst>
                                          <p:attrName>style.visibility</p:attrName>
                                        </p:attrNameLst>
                                      </p:cBhvr>
                                      <p:to>
                                        <p:strVal val="visible"/>
                                      </p:to>
                                    </p:set>
                                    <p:animEffect transition="in" filter="fade">
                                      <p:cBhvr>
                                        <p:cTn id="66" dur="2000"/>
                                        <p:tgtEl>
                                          <p:spTgt spid="3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6" grpId="0" animBg="1"/>
      <p:bldP spid="36877" grpId="0" animBg="1"/>
      <p:bldP spid="36878" grpId="0" animBg="1"/>
      <p:bldP spid="36880" grpId="0" animBg="1"/>
      <p:bldP spid="36881" grpId="0" animBg="1"/>
      <p:bldP spid="36882" grpId="0" animBg="1"/>
      <p:bldP spid="36883" grpId="0" animBg="1"/>
      <p:bldP spid="36886" grpId="0" animBg="1"/>
      <p:bldP spid="36887" grpId="0" animBg="1"/>
      <p:bldP spid="36888" grpId="0" animBg="1"/>
      <p:bldP spid="3" grpId="0" animBg="1"/>
      <p:bldP spid="4" grpId="0"/>
      <p:bldP spid="36891" grpId="0"/>
      <p:bldP spid="36884" grpId="0" animBg="1"/>
      <p:bldP spid="36885" grpId="0" animBg="1"/>
      <p:bldP spid="36875" grpId="0" animBg="1"/>
      <p:bldP spid="368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8836-A4FA-49A7-B7B6-8047E5512553}"/>
              </a:ext>
            </a:extLst>
          </p:cNvPr>
          <p:cNvSpPr>
            <a:spLocks noGrp="1"/>
          </p:cNvSpPr>
          <p:nvPr>
            <p:ph type="title"/>
          </p:nvPr>
        </p:nvSpPr>
        <p:spPr/>
        <p:txBody>
          <a:bodyPr/>
          <a:lstStyle/>
          <a:p>
            <a:r>
              <a:rPr lang="en-US" b="1" dirty="0"/>
              <a:t>Strengths</a:t>
            </a:r>
          </a:p>
        </p:txBody>
      </p:sp>
      <p:sp>
        <p:nvSpPr>
          <p:cNvPr id="3" name="Content Placeholder 2">
            <a:extLst>
              <a:ext uri="{FF2B5EF4-FFF2-40B4-BE49-F238E27FC236}">
                <a16:creationId xmlns:a16="http://schemas.microsoft.com/office/drawing/2014/main" id="{84CBDE2C-B9EF-435D-BAAF-165D32B8454F}"/>
              </a:ext>
            </a:extLst>
          </p:cNvPr>
          <p:cNvSpPr>
            <a:spLocks noGrp="1"/>
          </p:cNvSpPr>
          <p:nvPr>
            <p:ph sz="half" idx="1"/>
          </p:nvPr>
        </p:nvSpPr>
        <p:spPr>
          <a:xfrm>
            <a:off x="685801" y="1840063"/>
            <a:ext cx="2958549" cy="2960537"/>
          </a:xfrm>
        </p:spPr>
        <p:txBody>
          <a:bodyPr>
            <a:normAutofit fontScale="92500" lnSpcReduction="10000"/>
          </a:bodyPr>
          <a:lstStyle/>
          <a:p>
            <a:pPr marL="0" indent="0">
              <a:buNone/>
            </a:pPr>
            <a:r>
              <a:rPr lang="en-US" sz="1800" u="sng" dirty="0"/>
              <a:t>Strengths</a:t>
            </a:r>
          </a:p>
          <a:p>
            <a:r>
              <a:rPr lang="en-US" sz="3200" b="1" dirty="0"/>
              <a:t>Visual learner</a:t>
            </a:r>
          </a:p>
          <a:p>
            <a:r>
              <a:rPr lang="en-US" sz="1800" dirty="0"/>
              <a:t>Memory</a:t>
            </a:r>
          </a:p>
          <a:p>
            <a:r>
              <a:rPr lang="en-US" sz="1800" dirty="0"/>
              <a:t>Verbal comprehension</a:t>
            </a:r>
          </a:p>
          <a:p>
            <a:r>
              <a:rPr lang="en-US" sz="1800" dirty="0"/>
              <a:t>Oral expression</a:t>
            </a:r>
          </a:p>
          <a:p>
            <a:r>
              <a:rPr lang="en-US" sz="1800" dirty="0"/>
              <a:t>Works well in groups</a:t>
            </a:r>
          </a:p>
        </p:txBody>
      </p:sp>
      <p:sp>
        <p:nvSpPr>
          <p:cNvPr id="4" name="Content Placeholder 3">
            <a:extLst>
              <a:ext uri="{FF2B5EF4-FFF2-40B4-BE49-F238E27FC236}">
                <a16:creationId xmlns:a16="http://schemas.microsoft.com/office/drawing/2014/main" id="{FAE07498-724A-4099-8079-1C11590802C6}"/>
              </a:ext>
            </a:extLst>
          </p:cNvPr>
          <p:cNvSpPr>
            <a:spLocks noGrp="1"/>
          </p:cNvSpPr>
          <p:nvPr>
            <p:ph sz="half" idx="2"/>
          </p:nvPr>
        </p:nvSpPr>
        <p:spPr>
          <a:xfrm>
            <a:off x="4704521" y="2239619"/>
            <a:ext cx="7076662" cy="3979066"/>
          </a:xfrm>
        </p:spPr>
        <p:txBody>
          <a:bodyPr>
            <a:normAutofit fontScale="92500" lnSpcReduction="10000"/>
          </a:bodyPr>
          <a:lstStyle/>
          <a:p>
            <a:pPr marL="0" indent="0">
              <a:buNone/>
            </a:pPr>
            <a:r>
              <a:rPr lang="en-US" sz="3200" b="1" dirty="0"/>
              <a:t>Visual Learner</a:t>
            </a:r>
          </a:p>
          <a:p>
            <a:r>
              <a:rPr lang="en-US" dirty="0"/>
              <a:t>Learns well when material is presented in picture or concrete forms</a:t>
            </a:r>
          </a:p>
          <a:p>
            <a:r>
              <a:rPr lang="en-US" dirty="0"/>
              <a:t>Benefits from using graphic organizers to brainstorm </a:t>
            </a:r>
          </a:p>
          <a:p>
            <a:r>
              <a:rPr lang="en-US" dirty="0"/>
              <a:t>Visuals support comprehension  of spoken and written material</a:t>
            </a:r>
          </a:p>
          <a:p>
            <a:r>
              <a:rPr lang="en-US" dirty="0"/>
              <a:t>Remembers visual information better e.g., diagrams, charts, graphs, material they have written/typed</a:t>
            </a:r>
          </a:p>
          <a:p>
            <a:r>
              <a:rPr lang="en-US" dirty="0"/>
              <a:t>May like flashcards for studying</a:t>
            </a:r>
          </a:p>
          <a:p>
            <a:r>
              <a:rPr lang="en-US" dirty="0"/>
              <a:t>May need to cover parts of the page to help focus on one part at a time</a:t>
            </a:r>
          </a:p>
          <a:p>
            <a:endParaRPr lang="en-US" dirty="0"/>
          </a:p>
        </p:txBody>
      </p:sp>
      <p:sp>
        <p:nvSpPr>
          <p:cNvPr id="5" name="Arrow: Right 4">
            <a:extLst>
              <a:ext uri="{FF2B5EF4-FFF2-40B4-BE49-F238E27FC236}">
                <a16:creationId xmlns:a16="http://schemas.microsoft.com/office/drawing/2014/main" id="{AEF06BC4-C182-4ADC-9D58-C99A2E1E4DB0}"/>
              </a:ext>
            </a:extLst>
          </p:cNvPr>
          <p:cNvSpPr/>
          <p:nvPr/>
        </p:nvSpPr>
        <p:spPr>
          <a:xfrm>
            <a:off x="3763619" y="2239619"/>
            <a:ext cx="821633" cy="38431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63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30CA-E520-4570-AA19-816DF044BF17}"/>
              </a:ext>
            </a:extLst>
          </p:cNvPr>
          <p:cNvSpPr>
            <a:spLocks noGrp="1"/>
          </p:cNvSpPr>
          <p:nvPr>
            <p:ph type="title"/>
          </p:nvPr>
        </p:nvSpPr>
        <p:spPr/>
        <p:txBody>
          <a:bodyPr/>
          <a:lstStyle/>
          <a:p>
            <a:r>
              <a:rPr lang="en-US" b="1" dirty="0"/>
              <a:t>Strengths</a:t>
            </a:r>
          </a:p>
        </p:txBody>
      </p:sp>
      <p:sp>
        <p:nvSpPr>
          <p:cNvPr id="3" name="Content Placeholder 2">
            <a:extLst>
              <a:ext uri="{FF2B5EF4-FFF2-40B4-BE49-F238E27FC236}">
                <a16:creationId xmlns:a16="http://schemas.microsoft.com/office/drawing/2014/main" id="{3E8366F0-B82A-4B98-8EDE-B3FF6F84BF67}"/>
              </a:ext>
            </a:extLst>
          </p:cNvPr>
          <p:cNvSpPr>
            <a:spLocks noGrp="1"/>
          </p:cNvSpPr>
          <p:nvPr>
            <p:ph sz="half" idx="1"/>
          </p:nvPr>
        </p:nvSpPr>
        <p:spPr>
          <a:xfrm>
            <a:off x="685800" y="2194559"/>
            <a:ext cx="3316357" cy="2606041"/>
          </a:xfrm>
        </p:spPr>
        <p:txBody>
          <a:bodyPr>
            <a:normAutofit lnSpcReduction="10000"/>
          </a:bodyPr>
          <a:lstStyle/>
          <a:p>
            <a:pPr marL="0" indent="0">
              <a:buNone/>
            </a:pPr>
            <a:r>
              <a:rPr lang="en-US" sz="1700" u="sng" dirty="0"/>
              <a:t>Strengths</a:t>
            </a:r>
          </a:p>
          <a:p>
            <a:r>
              <a:rPr lang="en-US" sz="1700" dirty="0"/>
              <a:t>Visual learner</a:t>
            </a:r>
          </a:p>
          <a:p>
            <a:r>
              <a:rPr lang="en-US" sz="1700" dirty="0"/>
              <a:t>Memory</a:t>
            </a:r>
          </a:p>
          <a:p>
            <a:r>
              <a:rPr lang="en-US" sz="1700" dirty="0"/>
              <a:t>Verbal comprehension</a:t>
            </a:r>
          </a:p>
          <a:p>
            <a:r>
              <a:rPr lang="en-US" sz="3000" b="1" dirty="0"/>
              <a:t>Oral expression</a:t>
            </a:r>
          </a:p>
          <a:p>
            <a:r>
              <a:rPr lang="en-US" sz="1700" dirty="0"/>
              <a:t>Works well in groups</a:t>
            </a:r>
          </a:p>
          <a:p>
            <a:endParaRPr lang="en-US" dirty="0"/>
          </a:p>
        </p:txBody>
      </p:sp>
      <p:sp>
        <p:nvSpPr>
          <p:cNvPr id="4" name="Content Placeholder 3">
            <a:extLst>
              <a:ext uri="{FF2B5EF4-FFF2-40B4-BE49-F238E27FC236}">
                <a16:creationId xmlns:a16="http://schemas.microsoft.com/office/drawing/2014/main" id="{138BD984-20EB-44AC-8D88-F5FF59DAD2D3}"/>
              </a:ext>
            </a:extLst>
          </p:cNvPr>
          <p:cNvSpPr>
            <a:spLocks noGrp="1"/>
          </p:cNvSpPr>
          <p:nvPr>
            <p:ph sz="half" idx="2"/>
          </p:nvPr>
        </p:nvSpPr>
        <p:spPr>
          <a:xfrm>
            <a:off x="4944337" y="2194559"/>
            <a:ext cx="6876602" cy="4024125"/>
          </a:xfrm>
        </p:spPr>
        <p:txBody>
          <a:bodyPr>
            <a:normAutofit lnSpcReduction="10000"/>
          </a:bodyPr>
          <a:lstStyle/>
          <a:p>
            <a:pPr marL="0" indent="0">
              <a:buNone/>
            </a:pPr>
            <a:r>
              <a:rPr lang="en-US" sz="2400" b="1" dirty="0"/>
              <a:t>Oral expression</a:t>
            </a:r>
          </a:p>
          <a:p>
            <a:r>
              <a:rPr lang="en-US" sz="2000" dirty="0"/>
              <a:t>May have an expanded vocabulary</a:t>
            </a:r>
          </a:p>
          <a:p>
            <a:r>
              <a:rPr lang="en-US" sz="2000" dirty="0"/>
              <a:t>May be successful when expressing thoughts and feelings, describing or explaining experiences of concepts</a:t>
            </a:r>
          </a:p>
          <a:p>
            <a:r>
              <a:rPr lang="en-US" sz="2000" dirty="0"/>
              <a:t>May need to talk  through concepts, ask questions to clarify understanding</a:t>
            </a:r>
          </a:p>
          <a:p>
            <a:r>
              <a:rPr lang="en-US" sz="2000" dirty="0"/>
              <a:t>May benefit from opportunities for group discussion</a:t>
            </a:r>
          </a:p>
          <a:p>
            <a:r>
              <a:rPr lang="en-US" sz="2000" dirty="0"/>
              <a:t>May like to study using Mnemonics, or by reading information out loud</a:t>
            </a:r>
          </a:p>
          <a:p>
            <a:r>
              <a:rPr lang="en-US" sz="2000" dirty="0"/>
              <a:t>May be able to provide verbal answers with increased details and complexity vs written answers</a:t>
            </a:r>
          </a:p>
          <a:p>
            <a:endParaRPr lang="en-US" dirty="0"/>
          </a:p>
        </p:txBody>
      </p:sp>
      <p:sp>
        <p:nvSpPr>
          <p:cNvPr id="5" name="Arrow: Right 4">
            <a:extLst>
              <a:ext uri="{FF2B5EF4-FFF2-40B4-BE49-F238E27FC236}">
                <a16:creationId xmlns:a16="http://schemas.microsoft.com/office/drawing/2014/main" id="{FF0C7C64-BF9D-4403-B3A6-5C6CB5382123}"/>
              </a:ext>
            </a:extLst>
          </p:cNvPr>
          <p:cNvSpPr/>
          <p:nvPr/>
        </p:nvSpPr>
        <p:spPr>
          <a:xfrm rot="19375474">
            <a:off x="3641682" y="2944764"/>
            <a:ext cx="1334471" cy="34193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2531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A639-3017-4173-93E6-73AA241F1628}"/>
              </a:ext>
            </a:extLst>
          </p:cNvPr>
          <p:cNvSpPr>
            <a:spLocks noGrp="1"/>
          </p:cNvSpPr>
          <p:nvPr>
            <p:ph type="title"/>
          </p:nvPr>
        </p:nvSpPr>
        <p:spPr>
          <a:xfrm>
            <a:off x="355601" y="1459531"/>
            <a:ext cx="11177336" cy="1293028"/>
          </a:xfrm>
        </p:spPr>
        <p:txBody>
          <a:bodyPr>
            <a:normAutofit/>
          </a:bodyPr>
          <a:lstStyle/>
          <a:p>
            <a:pPr algn="ctr"/>
            <a:r>
              <a:rPr lang="en-US" dirty="0"/>
              <a:t>WHAT DOES PPM 8 SAY ABOUT IEPS FOR STUDENTS WITH LEARNING DISABILITIES?</a:t>
            </a:r>
          </a:p>
        </p:txBody>
      </p:sp>
      <p:sp>
        <p:nvSpPr>
          <p:cNvPr id="3" name="Content Placeholder 2">
            <a:extLst>
              <a:ext uri="{FF2B5EF4-FFF2-40B4-BE49-F238E27FC236}">
                <a16:creationId xmlns:a16="http://schemas.microsoft.com/office/drawing/2014/main" id="{CDCE9D23-FC18-449C-8FF9-283E25378573}"/>
              </a:ext>
            </a:extLst>
          </p:cNvPr>
          <p:cNvSpPr>
            <a:spLocks noGrp="1"/>
          </p:cNvSpPr>
          <p:nvPr>
            <p:ph idx="1"/>
          </p:nvPr>
        </p:nvSpPr>
        <p:spPr>
          <a:xfrm>
            <a:off x="618958" y="3611612"/>
            <a:ext cx="10807032" cy="4117704"/>
          </a:xfrm>
        </p:spPr>
        <p:txBody>
          <a:bodyPr vert="horz" lIns="91440" tIns="45720" rIns="91440" bIns="45720" rtlCol="0" anchor="t">
            <a:normAutofit/>
          </a:bodyPr>
          <a:lstStyle/>
          <a:p>
            <a:pPr marL="0" indent="0" algn="ctr">
              <a:buNone/>
            </a:pPr>
            <a:r>
              <a:rPr lang="en-US" sz="2800" u="sng" dirty="0"/>
              <a:t>Instructional, environmental, and assessment accommodations</a:t>
            </a:r>
            <a:r>
              <a:rPr lang="en-US" sz="2800" dirty="0"/>
              <a:t> should be provided, as appropriate, so that the student is able to access grade-level curriculum expectations and to demonstrate learning.</a:t>
            </a:r>
            <a:endParaRPr lang="en-US"/>
          </a:p>
        </p:txBody>
      </p:sp>
    </p:spTree>
    <p:extLst>
      <p:ext uri="{BB962C8B-B14F-4D97-AF65-F5344CB8AC3E}">
        <p14:creationId xmlns:p14="http://schemas.microsoft.com/office/powerpoint/2010/main" val="32913033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268</TotalTime>
  <Words>2436</Words>
  <Application>Microsoft Office PowerPoint</Application>
  <PresentationFormat>Widescreen</PresentationFormat>
  <Paragraphs>314</Paragraphs>
  <Slides>31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Arial Narrow</vt:lpstr>
      <vt:lpstr>Calibri</vt:lpstr>
      <vt:lpstr>Candara</vt:lpstr>
      <vt:lpstr>Century Gothic</vt:lpstr>
      <vt:lpstr>Helvetica Neue</vt:lpstr>
      <vt:lpstr>Tahoma</vt:lpstr>
      <vt:lpstr>Vapor Trail</vt:lpstr>
      <vt:lpstr>Chart</vt:lpstr>
      <vt:lpstr>Individual Education Plans</vt:lpstr>
      <vt:lpstr>Goals for Today</vt:lpstr>
      <vt:lpstr>PowerPoint Presentation</vt:lpstr>
      <vt:lpstr>Operationalizing Strengths</vt:lpstr>
      <vt:lpstr>PowerPoint Presentation</vt:lpstr>
      <vt:lpstr>PowerPoint Presentation</vt:lpstr>
      <vt:lpstr>Strengths</vt:lpstr>
      <vt:lpstr>Strengths</vt:lpstr>
      <vt:lpstr>WHAT DOES PPM 8 SAY ABOUT IEPS FOR STUDENTS WITH LEARNING DISABILITIES?</vt:lpstr>
      <vt:lpstr>Accommodating Strengths &amp; Needs</vt:lpstr>
      <vt:lpstr>Accommodating Strengths</vt:lpstr>
      <vt:lpstr>Accommodating Needs</vt:lpstr>
      <vt:lpstr>Accommodating Needs</vt:lpstr>
      <vt:lpstr>PowerPoint Presentation</vt:lpstr>
      <vt:lpstr>WHAT DOES PPM 8 SAY ABOUT Program Modifications on IEPS FOR STUDENTS WITH LEARNING DISABILITIES?</vt:lpstr>
      <vt:lpstr>Modified Program Area</vt:lpstr>
      <vt:lpstr>Modified Program Area</vt:lpstr>
      <vt:lpstr>WHAT DOES The Ministry of Education SAY About Alternative  Programs or Courses? </vt:lpstr>
      <vt:lpstr>Alternative Program Areas</vt:lpstr>
      <vt:lpstr>Alternative (ALT) Program Area</vt:lpstr>
      <vt:lpstr>Alternative (ALT) Program Area</vt:lpstr>
      <vt:lpstr>Transition Planning</vt:lpstr>
      <vt:lpstr>PowerPoint Presentation</vt:lpstr>
      <vt:lpstr>TIM TEBOW PROFESSIONAL FOOTBALL AND BASEBALL PLAYER</vt:lpstr>
      <vt:lpstr>Transition Goal:  Specific and achievable goals to support Transitions that are consistent with the student’s areas of strength  and need.   </vt:lpstr>
      <vt:lpstr>Sally – Grade 5</vt:lpstr>
      <vt:lpstr>Sally – Grade 8</vt:lpstr>
      <vt:lpstr>Sally – Grade 10</vt:lpstr>
      <vt:lpstr>“WHERE POSSIBLE, STUDENTS SHOULD ASSUME RESPONSIBILITY FOR IDENTIFYING THEIR TRANSITIONS GOALS AND THE STEPS NEEDED TO ACHIEVE THEM”    P.E47 SPECIAL EDUCATION IN ONTARIO</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Education Plans</dc:title>
  <dc:creator>Pearce, Lynn-Marie E</dc:creator>
  <cp:lastModifiedBy>Jessica Kennedy</cp:lastModifiedBy>
  <cp:revision>199</cp:revision>
  <dcterms:created xsi:type="dcterms:W3CDTF">2018-04-05T13:08:29Z</dcterms:created>
  <dcterms:modified xsi:type="dcterms:W3CDTF">2022-05-09T18:04:46Z</dcterms:modified>
</cp:coreProperties>
</file>