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Oswald" panose="00000500000000000000" pitchFamily="2" charset="0"/>
      <p:regular r:id="rId51"/>
      <p:bold r:id="rId52"/>
    </p:embeddedFont>
    <p:embeddedFont>
      <p:font typeface="Patrick Hand SC" panose="00000500000000000000" pitchFamily="2" charset="0"/>
      <p:regular r:id="rId53"/>
    </p:embeddedFont>
    <p:embeddedFont>
      <p:font typeface="PT Sans Narrow" panose="020B0604020202020204" pitchFamily="34" charset="0"/>
      <p:regular r:id="rId54"/>
      <p:bold r:id="rId55"/>
    </p:embeddedFont>
    <p:embeddedFont>
      <p:font typeface="Raleway" pitchFamily="2" charset="0"/>
      <p:regular r:id="rId56"/>
      <p:bold r:id="rId57"/>
      <p:italic r:id="rId58"/>
      <p:boldItalic r:id="rId59"/>
    </p:embeddedFont>
    <p:embeddedFont>
      <p:font typeface="Roboto" panose="02000000000000000000" pitchFamily="2" charset="0"/>
      <p:regular r:id="rId60"/>
      <p:bold r:id="rId61"/>
      <p:italic r:id="rId62"/>
      <p:boldItalic r:id="rId63"/>
    </p:embeddedFont>
    <p:embeddedFont>
      <p:font typeface="Sniglet" panose="020B0604020202020204" charset="0"/>
      <p:regular r:id="rId64"/>
    </p:embeddedFont>
    <p:embeddedFont>
      <p:font typeface="Verdana" panose="020B0604030504040204" pitchFamily="3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7A07C2-4DD6-4450-B3D6-5690E7019CC4}">
  <a:tblStyle styleId="{0A7A07C2-4DD6-4450-B3D6-5690E7019CC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8C2450B-EBCC-4347-8B04-0212E61478B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4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4.fntdata"/><Relationship Id="rId47" Type="http://schemas.openxmlformats.org/officeDocument/2006/relationships/font" Target="fonts/font9.fntdata"/><Relationship Id="rId63" Type="http://schemas.openxmlformats.org/officeDocument/2006/relationships/font" Target="fonts/font25.fntdata"/><Relationship Id="rId68" Type="http://schemas.openxmlformats.org/officeDocument/2006/relationships/font" Target="fonts/font30.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66" Type="http://schemas.openxmlformats.org/officeDocument/2006/relationships/font" Target="fonts/font28.fntdata"/><Relationship Id="rId5" Type="http://schemas.openxmlformats.org/officeDocument/2006/relationships/slide" Target="slides/slide4.xml"/><Relationship Id="rId61" Type="http://schemas.openxmlformats.org/officeDocument/2006/relationships/font" Target="fonts/font2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font" Target="fonts/font26.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3.fntdata"/><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67" Type="http://schemas.openxmlformats.org/officeDocument/2006/relationships/font" Target="fonts/font29.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font" Target="fonts/font24.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65"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1.fntdata"/><Relationship Id="rId34" Type="http://schemas.openxmlformats.org/officeDocument/2006/relationships/slide" Target="slides/slide33.xml"/><Relationship Id="rId50" Type="http://schemas.openxmlformats.org/officeDocument/2006/relationships/font" Target="fonts/font12.fntdata"/><Relationship Id="rId5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472e77066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472e77066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44184ab5f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44184ab5f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700" b="1">
                <a:solidFill>
                  <a:srgbClr val="FFFFFF"/>
                </a:solidFill>
              </a:rPr>
              <a:t>Instructional accommodations: </a:t>
            </a:r>
            <a:r>
              <a:rPr lang="en" sz="700">
                <a:solidFill>
                  <a:srgbClr val="FFFFFF"/>
                </a:solidFill>
              </a:rPr>
              <a:t>​</a:t>
            </a:r>
            <a:endParaRPr sz="700">
              <a:solidFill>
                <a:srgbClr val="FFFFFF"/>
              </a:solidFill>
            </a:endParaRPr>
          </a:p>
          <a:p>
            <a:pPr marL="533400" lvl="0" indent="-263525" algn="l" rtl="0">
              <a:lnSpc>
                <a:spcPct val="115000"/>
              </a:lnSpc>
              <a:spcBef>
                <a:spcPts val="0"/>
              </a:spcBef>
              <a:spcAft>
                <a:spcPts val="0"/>
              </a:spcAft>
              <a:buClr>
                <a:srgbClr val="FFFFFF"/>
              </a:buClr>
              <a:buSzPts val="550"/>
              <a:buFont typeface="Arial"/>
              <a:buChar char="●"/>
            </a:pPr>
            <a:r>
              <a:rPr lang="en" sz="1400">
                <a:latin typeface="Open Sans"/>
                <a:ea typeface="Open Sans"/>
                <a:cs typeface="Open Sans"/>
                <a:sym typeface="Open Sans"/>
              </a:rPr>
              <a:t>When we think of the word accommodate we usually think of the the definition being to meet the needs of or to assist.  We encourage you also consider the other meaning of accommodations which is when you provide shelter or accommodations, make room for... in other words you welcome and open your space to provide a place where someone can thrive. Accommodations are what a student needs rather than what they may want.  Sometimes students actually don’t want to access the supports that are available. When that happens it is important for parents and the school to work together to encourage a student to not only have an understanding of what accommodations work best for them but to be able to  self advocate when accommodations are not overtly offered.</a:t>
            </a:r>
            <a:r>
              <a:rPr lang="en" sz="1800">
                <a:latin typeface="Open Sans"/>
                <a:ea typeface="Open Sans"/>
                <a:cs typeface="Open Sans"/>
                <a:sym typeface="Open Sans"/>
              </a:rPr>
              <a:t> </a:t>
            </a:r>
            <a:r>
              <a:rPr lang="en" sz="700">
                <a:solidFill>
                  <a:srgbClr val="FFFFFF"/>
                </a:solidFill>
              </a:rPr>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4184ab5f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44184ab5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400" b="1">
                <a:latin typeface="Open Sans"/>
                <a:ea typeface="Open Sans"/>
                <a:cs typeface="Open Sans"/>
                <a:sym typeface="Open Sans"/>
              </a:rPr>
              <a:t>Educational Strengths and Needs on an IEP</a:t>
            </a:r>
            <a:r>
              <a:rPr lang="en" sz="1400">
                <a:latin typeface="Open Sans"/>
                <a:ea typeface="Open Sans"/>
                <a:cs typeface="Open Sans"/>
                <a:sym typeface="Open Sans"/>
              </a:rPr>
              <a:t> come from a variety of sources: </a:t>
            </a:r>
            <a:endParaRPr sz="1400">
              <a:latin typeface="Open Sans"/>
              <a:ea typeface="Open Sans"/>
              <a:cs typeface="Open Sans"/>
              <a:sym typeface="Open Sans"/>
            </a:endParaRPr>
          </a:p>
          <a:p>
            <a:pPr marL="0" lvl="0" indent="0" algn="l" rtl="0">
              <a:spcBef>
                <a:spcPts val="0"/>
              </a:spcBef>
              <a:spcAft>
                <a:spcPts val="0"/>
              </a:spcAft>
              <a:buClr>
                <a:srgbClr val="000000"/>
              </a:buClr>
              <a:buSzPts val="1100"/>
              <a:buFont typeface="Arial"/>
              <a:buNone/>
            </a:pPr>
            <a:r>
              <a:rPr lang="en" sz="1400">
                <a:latin typeface="Open Sans"/>
                <a:ea typeface="Open Sans"/>
                <a:cs typeface="Open Sans"/>
                <a:sym typeface="Open Sans"/>
              </a:rPr>
              <a:t>Psych Reports, learning preferences, past performance, discussion with parents, observation of teachers, and sometimes from discussion with the student.</a:t>
            </a:r>
            <a:endParaRPr sz="1400">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44184ab5f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44184ab5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Understanding a student’s learning profile includes operationalizing or defining educational strengths so that they can be leveraged during both instructional and assessment opportunities. Two students could have the same strength listed but have it impact learning differently e.g., some students may need a fixed graphic organizer where others may not be linear thinkers and need a flexible way to organize thoughts.  The more we understand strengths and needs, the better able we are to match those strengths and needs with the accommodation that is the right fit.</a:t>
            </a:r>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44184ab5f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44184ab5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44184ab5f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544184ab5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251730d93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251730d9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46194a45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46194a45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Remediation-seeks to fill the gaps using a variety of programming strategies that will effectively “bring the students’ achievement in line with their cognitive abilities.</a:t>
            </a:r>
            <a:endParaRPr/>
          </a:p>
          <a:p>
            <a:pPr marL="0" lvl="0" indent="0" algn="l" rtl="0">
              <a:spcBef>
                <a:spcPts val="0"/>
              </a:spcBef>
              <a:spcAft>
                <a:spcPts val="0"/>
              </a:spcAft>
              <a:buNone/>
            </a:pPr>
            <a:r>
              <a:rPr lang="en"/>
              <a:t>Compensatory strategies- while we don’t want to throw the baby out with the bath water we need to recognize that  as the student with a LD gets older and moves into the intermediate grades and onto secondary school these become essential as they learn strategies to compensate for the deficit.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472e77066_0_3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472e77066_0_3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Universal Design for Learning is an Educational Framework </a:t>
            </a:r>
            <a:r>
              <a:rPr lang="en" sz="1200">
                <a:solidFill>
                  <a:srgbClr val="222222"/>
                </a:solidFill>
                <a:highlight>
                  <a:srgbClr val="FFFFFF"/>
                </a:highlight>
              </a:rPr>
              <a:t>that guides the development of flexible </a:t>
            </a:r>
            <a:r>
              <a:rPr lang="en" sz="1200" b="1">
                <a:solidFill>
                  <a:srgbClr val="222222"/>
                </a:solidFill>
                <a:highlight>
                  <a:srgbClr val="FFFFFF"/>
                </a:highlight>
              </a:rPr>
              <a:t>learning </a:t>
            </a:r>
            <a:r>
              <a:rPr lang="en" sz="1200">
                <a:solidFill>
                  <a:srgbClr val="222222"/>
                </a:solidFill>
                <a:highlight>
                  <a:srgbClr val="FFFFFF"/>
                </a:highlight>
              </a:rPr>
              <a:t>environments that can accommodate individual </a:t>
            </a:r>
            <a:r>
              <a:rPr lang="en" sz="1200" b="1">
                <a:solidFill>
                  <a:srgbClr val="222222"/>
                </a:solidFill>
                <a:highlight>
                  <a:srgbClr val="FFFFFF"/>
                </a:highlight>
              </a:rPr>
              <a:t>learning</a:t>
            </a:r>
            <a:r>
              <a:rPr lang="en" sz="1200">
                <a:solidFill>
                  <a:srgbClr val="222222"/>
                </a:solidFill>
                <a:highlight>
                  <a:srgbClr val="FFFFFF"/>
                </a:highlight>
              </a:rPr>
              <a:t> differences including students with a learning disability </a:t>
            </a:r>
            <a:endParaRPr sz="1200">
              <a:solidFill>
                <a:srgbClr val="222222"/>
              </a:solidFill>
              <a:highlight>
                <a:srgbClr val="FFFFFF"/>
              </a:highlight>
            </a:endParaRPr>
          </a:p>
          <a:p>
            <a:pPr marL="0" lvl="0" indent="0" algn="l" rtl="0">
              <a:spcBef>
                <a:spcPts val="0"/>
              </a:spcBef>
              <a:spcAft>
                <a:spcPts val="0"/>
              </a:spcAft>
              <a:buNone/>
            </a:pPr>
            <a:r>
              <a:rPr lang="en" sz="1200">
                <a:solidFill>
                  <a:srgbClr val="222222"/>
                </a:solidFill>
                <a:highlight>
                  <a:srgbClr val="FFFFFF"/>
                </a:highlight>
              </a:rPr>
              <a:t>Compensatory aids for all, choice for all and using a tiered intervention approach are all components of UDL.</a:t>
            </a:r>
            <a:endParaRPr sz="1200">
              <a:solidFill>
                <a:srgbClr val="222222"/>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0bc599482_0_2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0bc599482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but one strategy used to held educators provide for remediation within the context of a Universally Designed Classroom.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65033d5c0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65033d5c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50b3dddad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50b3dddad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can not reiterate the importance of the ministry policy regarding modifications for students with LD.  Think if it as a last resort.  Always taking into consideration the learning profile of the child.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467c90467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467c9046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can gain a better understanding as to why a Learning Profile is so important for instruction.  It supports in the differentiated response to the student’s learning needs.  Respectful of student base of knowledge, cultural and linguistic background.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467c90467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467c90467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big ideas are important− the degree of structure or open-endedness of the task − the pace of learning − the degree of independence − the presentation formats − the reading level of materials − the products and assignments to demonstrate learning.</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46194a45a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46194a45a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Content-What and When consider focusing on big ideas and student readiness</a:t>
            </a:r>
            <a:endParaRPr/>
          </a:p>
          <a:p>
            <a:pPr marL="0" lvl="0" indent="0" algn="l" rtl="0">
              <a:spcBef>
                <a:spcPts val="0"/>
              </a:spcBef>
              <a:spcAft>
                <a:spcPts val="0"/>
              </a:spcAft>
              <a:buNone/>
            </a:pPr>
            <a:r>
              <a:rPr lang="en"/>
              <a:t>Process-What types of tasks are you going to have the student completing</a:t>
            </a:r>
            <a:endParaRPr/>
          </a:p>
          <a:p>
            <a:pPr marL="0" lvl="0" indent="0" algn="l" rtl="0">
              <a:spcBef>
                <a:spcPts val="0"/>
              </a:spcBef>
              <a:spcAft>
                <a:spcPts val="0"/>
              </a:spcAft>
              <a:buNone/>
            </a:pPr>
            <a:r>
              <a:rPr lang="en"/>
              <a:t>Products-How are they demonstrating their learning</a:t>
            </a:r>
            <a:endParaRPr/>
          </a:p>
          <a:p>
            <a:pPr marL="0" lvl="0" indent="0" algn="l" rtl="0">
              <a:spcBef>
                <a:spcPts val="0"/>
              </a:spcBef>
              <a:spcAft>
                <a:spcPts val="0"/>
              </a:spcAft>
              <a:buNone/>
            </a:pPr>
            <a:r>
              <a:rPr lang="en"/>
              <a:t>And of course the environment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46194a45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46194a45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Often focused on areas of need related to executive functions (planning, organizing and initiating tasks), learning skills, assistive technology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5467c9046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5467c9046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programming is similar to academic program areas because they require all of key components.  Teaching strategies and assessment methods will directly relate the specific expectations being worked on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5467c90467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5467c9046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467c90467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5467c90467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5467c9046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5467c904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 we connect Alternative programming to the Learning Skills and Work Habits on the Provincial Report Card?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5467c90467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5467c9046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PPM 156 SUPPORTING TRANSITIONS FOR STUDENTS WITH SPECIAL EDUCATION NEEDS was issued in 2013 requiring school boards to develop transition plans for all students from k-12 to support students throughout their educational program.</a:t>
            </a:r>
            <a:endParaRPr/>
          </a:p>
          <a:p>
            <a:pPr marL="0" lvl="0" indent="0" algn="l" rtl="0">
              <a:spcBef>
                <a:spcPts val="0"/>
              </a:spcBef>
              <a:spcAft>
                <a:spcPts val="0"/>
              </a:spcAft>
              <a:buNone/>
            </a:pPr>
            <a:r>
              <a:rPr lang="en"/>
              <a:t>For students with LD the transition plan must be reviewed as part of the review of the IEP. The results of each review should be used to update the transition plan.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5251730d9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5251730d9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supports and services that a school board provides are greatly influenced by the Policy and Program Memorandums and Resource documents that are provided by the Ministry of Education.  PPM #8 which we will reference a bit later, and the Special Education in Ontario Kindergarten to grade 12 Policy and Resource Guide are used by all boards when looking at supporting students with a Learning Disability or ADHD.  They help define the process and definitions that are used in education for students identified as having exceptional needs.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565033d5c0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565033d5c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Transition planning is completed throughout the educational timeline for student identified with a Learning Disability.  Careful consideration at each step is needed to ensure success for the student at the next step in the flowchart.</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65033d5c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65033d5c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Teams must take into consideration a number of items when transition planning for a student with LD.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4b4762928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54b476292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Assess and Identify-Can support transition planning around self-advocacy (incorporation of student voice),  When we consider the team.  </a:t>
            </a:r>
            <a:endParaRPr/>
          </a:p>
          <a:p>
            <a:pPr marL="0" lvl="0" indent="0" algn="l" rtl="0">
              <a:spcBef>
                <a:spcPts val="0"/>
              </a:spcBef>
              <a:spcAft>
                <a:spcPts val="0"/>
              </a:spcAft>
              <a:buNone/>
            </a:pPr>
            <a:r>
              <a:rPr lang="en"/>
              <a:t>Team members can also include agency supports (LDAO, parent advocate and depending on the age of the student they would also be included.</a:t>
            </a:r>
            <a:endParaRPr/>
          </a:p>
          <a:p>
            <a:pPr marL="0" lvl="0" indent="0" algn="l" rtl="0">
              <a:spcBef>
                <a:spcPts val="0"/>
              </a:spcBef>
              <a:spcAft>
                <a:spcPts val="0"/>
              </a:spcAft>
              <a:buNone/>
            </a:pPr>
            <a:r>
              <a:rPr lang="en"/>
              <a:t>In Secondary, it would likely be the Head of Special Education responsible to gather the team and ensure all required staff be involved in the process.</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565033d5c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565033d5c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Secondary to post-secondary and beyond</a:t>
            </a:r>
            <a:endParaRPr/>
          </a:p>
          <a:p>
            <a:pPr marL="0" lvl="0" indent="0" algn="l" rtl="0">
              <a:spcBef>
                <a:spcPts val="0"/>
              </a:spcBef>
              <a:spcAft>
                <a:spcPts val="0"/>
              </a:spcAft>
              <a:buNone/>
            </a:pPr>
            <a:r>
              <a:rPr lang="en"/>
              <a:t> Given the diversity of students with learning disabilities, a wide range of appropriate education and employment options should be considered.</a:t>
            </a:r>
            <a:endParaRPr/>
          </a:p>
          <a:p>
            <a:pPr marL="0" lvl="0" indent="0" algn="l" rtl="0">
              <a:spcBef>
                <a:spcPts val="0"/>
              </a:spcBef>
              <a:spcAft>
                <a:spcPts val="0"/>
              </a:spcAft>
              <a:buNone/>
            </a:pPr>
            <a:r>
              <a:rPr lang="en"/>
              <a:t>Assist students in the careful selection of senior high school courses. Consider students’ abilities and their level of performance with accommodations to ensure that students are in the appropriate courses. Consider the reading and writing demands of courses, and balance the load each term</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654c1bde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654c1bde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565033d5c0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565033d5c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565033d5c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565033d5c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544184ab5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544184ab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544184ab5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544184ab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251730d93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251730d93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35000" lvl="0" indent="-288925" algn="l" rtl="0">
              <a:lnSpc>
                <a:spcPct val="115000"/>
              </a:lnSpc>
              <a:spcBef>
                <a:spcPts val="0"/>
              </a:spcBef>
              <a:spcAft>
                <a:spcPts val="0"/>
              </a:spcAft>
              <a:buClr>
                <a:srgbClr val="444444"/>
              </a:buClr>
              <a:buSzPts val="950"/>
              <a:buFont typeface="Arial"/>
              <a:buChar char="●"/>
            </a:pPr>
            <a:r>
              <a:rPr lang="en" sz="1200">
                <a:solidFill>
                  <a:srgbClr val="444444"/>
                </a:solidFill>
              </a:rPr>
              <a:t>This graph is showing the profile of two students who are not identified and who have average cognitive abilities and executive functioning​</a:t>
            </a:r>
            <a:endParaRPr sz="1200">
              <a:solidFill>
                <a:srgbClr val="444444"/>
              </a:solidFill>
            </a:endParaRPr>
          </a:p>
          <a:p>
            <a:pPr marL="635000" lvl="0" indent="-288925" algn="l" rtl="0">
              <a:lnSpc>
                <a:spcPct val="115000"/>
              </a:lnSpc>
              <a:spcBef>
                <a:spcPts val="0"/>
              </a:spcBef>
              <a:spcAft>
                <a:spcPts val="0"/>
              </a:spcAft>
              <a:buClr>
                <a:srgbClr val="444444"/>
              </a:buClr>
              <a:buSzPts val="950"/>
              <a:buFont typeface="Arial"/>
              <a:buChar char="●"/>
            </a:pPr>
            <a:r>
              <a:rPr lang="en" sz="1200">
                <a:solidFill>
                  <a:srgbClr val="444444"/>
                </a:solidFill>
              </a:rPr>
              <a:t>On this graph, the vertical axis shows the percentile rankings.  On the horizontal axis, the four cognitive processes plus executive functioning are listed.  ​</a:t>
            </a:r>
            <a:endParaRPr sz="1200">
              <a:solidFill>
                <a:srgbClr val="444444"/>
              </a:solidFill>
            </a:endParaRPr>
          </a:p>
          <a:p>
            <a:pPr marL="635000" lvl="0" indent="-288925" algn="l" rtl="0">
              <a:lnSpc>
                <a:spcPct val="115000"/>
              </a:lnSpc>
              <a:spcBef>
                <a:spcPts val="0"/>
              </a:spcBef>
              <a:spcAft>
                <a:spcPts val="0"/>
              </a:spcAft>
              <a:buClr>
                <a:srgbClr val="444444"/>
              </a:buClr>
              <a:buSzPts val="950"/>
              <a:buFont typeface="Arial"/>
              <a:buChar char="●"/>
            </a:pPr>
            <a:r>
              <a:rPr lang="en" sz="1200">
                <a:solidFill>
                  <a:srgbClr val="444444"/>
                </a:solidFill>
              </a:rPr>
              <a:t>Verbal Comprehension is the ability to listen to and understand language​</a:t>
            </a:r>
            <a:endParaRPr sz="1200">
              <a:solidFill>
                <a:srgbClr val="444444"/>
              </a:solidFill>
            </a:endParaRPr>
          </a:p>
          <a:p>
            <a:pPr marL="635000" lvl="0" indent="-288925" algn="l" rtl="0">
              <a:lnSpc>
                <a:spcPct val="115000"/>
              </a:lnSpc>
              <a:spcBef>
                <a:spcPts val="0"/>
              </a:spcBef>
              <a:spcAft>
                <a:spcPts val="0"/>
              </a:spcAft>
              <a:buClr>
                <a:srgbClr val="444444"/>
              </a:buClr>
              <a:buSzPts val="950"/>
              <a:buFont typeface="Arial"/>
              <a:buChar char="●"/>
            </a:pPr>
            <a:r>
              <a:rPr lang="en" sz="1200">
                <a:solidFill>
                  <a:srgbClr val="444444"/>
                </a:solidFill>
              </a:rPr>
              <a:t>Perceptual Reasoning includes </a:t>
            </a:r>
            <a:r>
              <a:rPr lang="en" sz="1200">
                <a:solidFill>
                  <a:srgbClr val="333333"/>
                </a:solidFill>
              </a:rPr>
              <a:t>nonverbal fluid reasoning, spatial processing and visual perception. Activities such as organizing and classifying objects, drawing inferences and problem solving use perceptual reasoning skills</a:t>
            </a:r>
            <a:r>
              <a:rPr lang="en" sz="1200">
                <a:solidFill>
                  <a:srgbClr val="444444"/>
                </a:solidFill>
              </a:rPr>
              <a:t>​</a:t>
            </a:r>
            <a:endParaRPr sz="1200">
              <a:solidFill>
                <a:srgbClr val="444444"/>
              </a:solidFill>
            </a:endParaRPr>
          </a:p>
          <a:p>
            <a:pPr marL="457200" lvl="0" indent="0" algn="l" rtl="0">
              <a:lnSpc>
                <a:spcPct val="115000"/>
              </a:lnSpc>
              <a:spcBef>
                <a:spcPts val="0"/>
              </a:spcBef>
              <a:spcAft>
                <a:spcPts val="0"/>
              </a:spcAft>
              <a:buNone/>
            </a:pPr>
            <a:r>
              <a:rPr lang="en" sz="1200">
                <a:solidFill>
                  <a:srgbClr val="444444"/>
                </a:solidFill>
              </a:rPr>
              <a:t>​</a:t>
            </a:r>
            <a:endParaRPr sz="1200">
              <a:solidFill>
                <a:srgbClr val="444444"/>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5251730d93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5251730d93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35000" lvl="0" indent="-288925" algn="l" rtl="0">
              <a:lnSpc>
                <a:spcPct val="115000"/>
              </a:lnSpc>
              <a:spcBef>
                <a:spcPts val="0"/>
              </a:spcBef>
              <a:spcAft>
                <a:spcPts val="0"/>
              </a:spcAft>
              <a:buClr>
                <a:srgbClr val="444444"/>
              </a:buClr>
              <a:buSzPts val="950"/>
              <a:buFont typeface="Arial"/>
              <a:buChar char="●"/>
            </a:pPr>
            <a:r>
              <a:rPr lang="en" sz="1200">
                <a:solidFill>
                  <a:srgbClr val="444444"/>
                </a:solidFill>
              </a:rPr>
              <a:t>Notice that there is a significant discrepancy between strengths and needs; needs are often in the below average range, yet strengths are in the average to above average range) and the differences in the strengths and needs between these two students means that presenting material and completing assessment the same for each person most likely would not give you an accurate measure of their performance.  ​</a:t>
            </a:r>
            <a:endParaRPr sz="1200">
              <a:solidFill>
                <a:srgbClr val="444444"/>
              </a:solidFill>
            </a:endParaRPr>
          </a:p>
          <a:p>
            <a:pPr marL="635000" lvl="0" indent="-288925" algn="l" rtl="0">
              <a:lnSpc>
                <a:spcPct val="115000"/>
              </a:lnSpc>
              <a:spcBef>
                <a:spcPts val="0"/>
              </a:spcBef>
              <a:spcAft>
                <a:spcPts val="0"/>
              </a:spcAft>
              <a:buClr>
                <a:srgbClr val="444444"/>
              </a:buClr>
              <a:buSzPts val="950"/>
              <a:buFont typeface="Arial"/>
              <a:buChar char="●"/>
            </a:pPr>
            <a:r>
              <a:rPr lang="en" sz="1200">
                <a:solidFill>
                  <a:srgbClr val="444444"/>
                </a:solidFill>
              </a:rPr>
              <a:t>Consider how executive functioning would affect each student in this example. How could it influence the student’s perception of his/her skills or teacher‘s perception of a student’s knowledge and skills that lead to assigning a grade?​ </a:t>
            </a:r>
            <a:endParaRPr sz="1200">
              <a:solidFill>
                <a:srgbClr val="444444"/>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44184ab5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44184ab5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400">
                <a:solidFill>
                  <a:srgbClr val="444444"/>
                </a:solidFill>
                <a:latin typeface="Calibri"/>
                <a:ea typeface="Calibri"/>
                <a:cs typeface="Calibri"/>
                <a:sym typeface="Calibri"/>
              </a:rPr>
              <a:t>A student’s </a:t>
            </a:r>
            <a:r>
              <a:rPr lang="en" sz="1400" b="1">
                <a:solidFill>
                  <a:srgbClr val="444444"/>
                </a:solidFill>
                <a:latin typeface="Calibri"/>
                <a:ea typeface="Calibri"/>
                <a:cs typeface="Calibri"/>
                <a:sym typeface="Calibri"/>
              </a:rPr>
              <a:t>Learning Profile</a:t>
            </a:r>
            <a:r>
              <a:rPr lang="en" sz="1400">
                <a:solidFill>
                  <a:srgbClr val="444444"/>
                </a:solidFill>
                <a:latin typeface="Calibri"/>
                <a:ea typeface="Calibri"/>
                <a:cs typeface="Calibri"/>
                <a:sym typeface="Calibri"/>
              </a:rPr>
              <a:t> is created based on results of Norm Referenced or Standardized testing by a Psychologist or Psycho-Educational Associate/Consultant.</a:t>
            </a:r>
            <a:endParaRPr sz="1400">
              <a:solidFill>
                <a:srgbClr val="444444"/>
              </a:solidFill>
              <a:latin typeface="Calibri"/>
              <a:ea typeface="Calibri"/>
              <a:cs typeface="Calibri"/>
              <a:sym typeface="Calibri"/>
            </a:endParaRPr>
          </a:p>
          <a:p>
            <a:pPr marL="457200" lvl="0" indent="0" algn="l" rtl="0">
              <a:lnSpc>
                <a:spcPct val="115000"/>
              </a:lnSpc>
              <a:spcBef>
                <a:spcPts val="0"/>
              </a:spcBef>
              <a:spcAft>
                <a:spcPts val="0"/>
              </a:spcAft>
              <a:buNone/>
            </a:pPr>
            <a:endParaRPr sz="1200">
              <a:solidFill>
                <a:srgbClr val="444444"/>
              </a:solidFill>
              <a:latin typeface="Calibri"/>
              <a:ea typeface="Calibri"/>
              <a:cs typeface="Calibri"/>
              <a:sym typeface="Calibri"/>
            </a:endParaRPr>
          </a:p>
          <a:p>
            <a:pPr marL="457200" lvl="0" indent="0" algn="l" rtl="0">
              <a:lnSpc>
                <a:spcPct val="115000"/>
              </a:lnSpc>
              <a:spcBef>
                <a:spcPts val="0"/>
              </a:spcBef>
              <a:spcAft>
                <a:spcPts val="0"/>
              </a:spcAft>
              <a:buNone/>
            </a:pPr>
            <a:r>
              <a:rPr lang="en" sz="1200">
                <a:solidFill>
                  <a:srgbClr val="444444"/>
                </a:solidFill>
                <a:latin typeface="Calibri"/>
                <a:ea typeface="Calibri"/>
                <a:cs typeface="Calibri"/>
                <a:sym typeface="Calibri"/>
              </a:rPr>
              <a:t>Norm Referenced or Standardized Assessment</a:t>
            </a:r>
            <a:endParaRPr sz="950"/>
          </a:p>
          <a:p>
            <a:pPr marL="558800" lvl="0" indent="-304800" algn="l" rtl="0">
              <a:lnSpc>
                <a:spcPct val="115000"/>
              </a:lnSpc>
              <a:spcBef>
                <a:spcPts val="0"/>
              </a:spcBef>
              <a:spcAft>
                <a:spcPts val="0"/>
              </a:spcAft>
              <a:buClr>
                <a:srgbClr val="444444"/>
              </a:buClr>
              <a:buSzPts val="1200"/>
              <a:buFont typeface="Calibri"/>
              <a:buChar char="●"/>
            </a:pPr>
            <a:r>
              <a:rPr lang="en" sz="1200">
                <a:solidFill>
                  <a:srgbClr val="444444"/>
                </a:solidFill>
                <a:latin typeface="Calibri"/>
                <a:ea typeface="Calibri"/>
                <a:cs typeface="Calibri"/>
                <a:sym typeface="Calibri"/>
              </a:rPr>
              <a:t>Done the same way each time, year after year ​</a:t>
            </a:r>
            <a:endParaRPr sz="1200">
              <a:solidFill>
                <a:srgbClr val="444444"/>
              </a:solidFill>
              <a:latin typeface="Calibri"/>
              <a:ea typeface="Calibri"/>
              <a:cs typeface="Calibri"/>
              <a:sym typeface="Calibri"/>
            </a:endParaRPr>
          </a:p>
          <a:p>
            <a:pPr marL="558800" lvl="0" indent="-304800" algn="l" rtl="0">
              <a:lnSpc>
                <a:spcPct val="115000"/>
              </a:lnSpc>
              <a:spcBef>
                <a:spcPts val="0"/>
              </a:spcBef>
              <a:spcAft>
                <a:spcPts val="0"/>
              </a:spcAft>
              <a:buClr>
                <a:srgbClr val="444444"/>
              </a:buClr>
              <a:buSzPts val="1200"/>
              <a:buFont typeface="Calibri"/>
              <a:buChar char="●"/>
            </a:pPr>
            <a:r>
              <a:rPr lang="en" sz="1200">
                <a:solidFill>
                  <a:srgbClr val="444444"/>
                </a:solidFill>
                <a:latin typeface="Calibri"/>
                <a:ea typeface="Calibri"/>
                <a:cs typeface="Calibri"/>
                <a:sym typeface="Calibri"/>
              </a:rPr>
              <a:t>Content- items have been selected carefully by experts​</a:t>
            </a:r>
            <a:endParaRPr sz="1200">
              <a:solidFill>
                <a:srgbClr val="444444"/>
              </a:solidFill>
              <a:latin typeface="Calibri"/>
              <a:ea typeface="Calibri"/>
              <a:cs typeface="Calibri"/>
              <a:sym typeface="Calibri"/>
            </a:endParaRPr>
          </a:p>
          <a:p>
            <a:pPr marL="558800" lvl="0" indent="-304800" algn="l" rtl="0">
              <a:lnSpc>
                <a:spcPct val="115000"/>
              </a:lnSpc>
              <a:spcBef>
                <a:spcPts val="0"/>
              </a:spcBef>
              <a:spcAft>
                <a:spcPts val="0"/>
              </a:spcAft>
              <a:buClr>
                <a:srgbClr val="444444"/>
              </a:buClr>
              <a:buSzPts val="1200"/>
              <a:buFont typeface="Calibri"/>
              <a:buChar char="●"/>
            </a:pPr>
            <a:r>
              <a:rPr lang="en" sz="1200">
                <a:solidFill>
                  <a:srgbClr val="444444"/>
                </a:solidFill>
                <a:latin typeface="Calibri"/>
                <a:ea typeface="Calibri"/>
                <a:cs typeface="Calibri"/>
                <a:sym typeface="Calibri"/>
              </a:rPr>
              <a:t>Administration- specific directions, procedures, time ​</a:t>
            </a:r>
            <a:endParaRPr sz="1200">
              <a:solidFill>
                <a:srgbClr val="444444"/>
              </a:solidFill>
              <a:latin typeface="Calibri"/>
              <a:ea typeface="Calibri"/>
              <a:cs typeface="Calibri"/>
              <a:sym typeface="Calibri"/>
            </a:endParaRPr>
          </a:p>
          <a:p>
            <a:pPr marL="558800" lvl="0" indent="-304800" algn="l" rtl="0">
              <a:lnSpc>
                <a:spcPct val="115000"/>
              </a:lnSpc>
              <a:spcBef>
                <a:spcPts val="0"/>
              </a:spcBef>
              <a:spcAft>
                <a:spcPts val="0"/>
              </a:spcAft>
              <a:buClr>
                <a:srgbClr val="444444"/>
              </a:buClr>
              <a:buSzPts val="1200"/>
              <a:buFont typeface="Calibri"/>
              <a:buChar char="●"/>
            </a:pPr>
            <a:r>
              <a:rPr lang="en" sz="1200">
                <a:solidFill>
                  <a:srgbClr val="444444"/>
                </a:solidFill>
                <a:latin typeface="Calibri"/>
                <a:ea typeface="Calibri"/>
                <a:cs typeface="Calibri"/>
                <a:sym typeface="Calibri"/>
              </a:rPr>
              <a:t>Scoring- lots of rules, scoring tables, ​</a:t>
            </a:r>
            <a:endParaRPr sz="1200">
              <a:solidFill>
                <a:srgbClr val="444444"/>
              </a:solidFill>
              <a:latin typeface="Calibri"/>
              <a:ea typeface="Calibri"/>
              <a:cs typeface="Calibri"/>
              <a:sym typeface="Calibri"/>
            </a:endParaRPr>
          </a:p>
          <a:p>
            <a:pPr marL="558800" lvl="0" indent="-304800" algn="l" rtl="0">
              <a:lnSpc>
                <a:spcPct val="115000"/>
              </a:lnSpc>
              <a:spcBef>
                <a:spcPts val="0"/>
              </a:spcBef>
              <a:spcAft>
                <a:spcPts val="0"/>
              </a:spcAft>
              <a:buClr>
                <a:srgbClr val="444444"/>
              </a:buClr>
              <a:buSzPts val="1200"/>
              <a:buFont typeface="Calibri"/>
              <a:buChar char="●"/>
            </a:pPr>
            <a:r>
              <a:rPr lang="en" sz="1200">
                <a:solidFill>
                  <a:srgbClr val="444444"/>
                </a:solidFill>
                <a:latin typeface="Calibri"/>
                <a:ea typeface="Calibri"/>
                <a:cs typeface="Calibri"/>
                <a:sym typeface="Calibri"/>
              </a:rPr>
              <a:t>Interpretation is standardized, using norms</a:t>
            </a:r>
            <a:endParaRPr sz="1200">
              <a:solidFill>
                <a:srgbClr val="444444"/>
              </a:solidFill>
              <a:latin typeface="Calibri"/>
              <a:ea typeface="Calibri"/>
              <a:cs typeface="Calibri"/>
              <a:sym typeface="Calibri"/>
            </a:endParaRPr>
          </a:p>
          <a:p>
            <a:pPr marL="457200" lvl="0" indent="0" algn="l" rtl="0">
              <a:lnSpc>
                <a:spcPct val="115000"/>
              </a:lnSpc>
              <a:spcBef>
                <a:spcPts val="0"/>
              </a:spcBef>
              <a:spcAft>
                <a:spcPts val="0"/>
              </a:spcAft>
              <a:buNone/>
            </a:pPr>
            <a:endParaRPr sz="1400">
              <a:solidFill>
                <a:srgbClr val="444444"/>
              </a:solidFill>
              <a:latin typeface="Calibri"/>
              <a:ea typeface="Calibri"/>
              <a:cs typeface="Calibri"/>
              <a:sym typeface="Calibri"/>
            </a:endParaRPr>
          </a:p>
          <a:p>
            <a:pPr marL="457200" lvl="0" indent="0" algn="l" rtl="0">
              <a:lnSpc>
                <a:spcPct val="115000"/>
              </a:lnSpc>
              <a:spcBef>
                <a:spcPts val="0"/>
              </a:spcBef>
              <a:spcAft>
                <a:spcPts val="0"/>
              </a:spcAft>
              <a:buNone/>
            </a:pPr>
            <a:r>
              <a:rPr lang="en" sz="1400">
                <a:solidFill>
                  <a:srgbClr val="444444"/>
                </a:solidFill>
                <a:latin typeface="Calibri"/>
                <a:ea typeface="Calibri"/>
                <a:cs typeface="Calibri"/>
                <a:sym typeface="Calibri"/>
              </a:rPr>
              <a:t>It is important to understand an individual’s </a:t>
            </a:r>
            <a:r>
              <a:rPr lang="en" sz="1400" b="1">
                <a:solidFill>
                  <a:srgbClr val="444444"/>
                </a:solidFill>
                <a:latin typeface="Calibri"/>
                <a:ea typeface="Calibri"/>
                <a:cs typeface="Calibri"/>
                <a:sym typeface="Calibri"/>
              </a:rPr>
              <a:t>Learning Profile </a:t>
            </a:r>
            <a:r>
              <a:rPr lang="en" sz="1400">
                <a:solidFill>
                  <a:srgbClr val="444444"/>
                </a:solidFill>
                <a:latin typeface="Calibri"/>
                <a:ea typeface="Calibri"/>
                <a:cs typeface="Calibri"/>
                <a:sym typeface="Calibri"/>
              </a:rPr>
              <a:t>and how it will impact on his/her </a:t>
            </a:r>
            <a:r>
              <a:rPr lang="en" sz="1400" b="1">
                <a:solidFill>
                  <a:srgbClr val="444444"/>
                </a:solidFill>
                <a:latin typeface="Calibri"/>
                <a:ea typeface="Calibri"/>
                <a:cs typeface="Calibri"/>
                <a:sym typeface="Calibri"/>
              </a:rPr>
              <a:t>development and use of skills.   </a:t>
            </a:r>
            <a:r>
              <a:rPr lang="en" sz="1400">
                <a:solidFill>
                  <a:srgbClr val="444444"/>
                </a:solidFill>
                <a:latin typeface="Calibri"/>
                <a:ea typeface="Calibri"/>
                <a:cs typeface="Calibri"/>
                <a:sym typeface="Calibri"/>
              </a:rPr>
              <a:t>The accommodations required to support difficulties with </a:t>
            </a:r>
            <a:r>
              <a:rPr lang="en" sz="1400" b="1">
                <a:solidFill>
                  <a:srgbClr val="444444"/>
                </a:solidFill>
                <a:latin typeface="Calibri"/>
                <a:ea typeface="Calibri"/>
                <a:cs typeface="Calibri"/>
                <a:sym typeface="Calibri"/>
              </a:rPr>
              <a:t>cognitive processes</a:t>
            </a:r>
            <a:r>
              <a:rPr lang="en" sz="1400">
                <a:solidFill>
                  <a:srgbClr val="444444"/>
                </a:solidFill>
                <a:latin typeface="Calibri"/>
                <a:ea typeface="Calibri"/>
                <a:cs typeface="Calibri"/>
                <a:sym typeface="Calibri"/>
              </a:rPr>
              <a:t> may vary from those needed to support </a:t>
            </a:r>
            <a:r>
              <a:rPr lang="en" sz="1400" b="1">
                <a:solidFill>
                  <a:srgbClr val="444444"/>
                </a:solidFill>
                <a:latin typeface="Calibri"/>
                <a:ea typeface="Calibri"/>
                <a:cs typeface="Calibri"/>
                <a:sym typeface="Calibri"/>
              </a:rPr>
              <a:t>executive functioning. </a:t>
            </a:r>
            <a:r>
              <a:rPr lang="en" sz="1400">
                <a:solidFill>
                  <a:srgbClr val="444444"/>
                </a:solidFill>
                <a:latin typeface="Calibri"/>
                <a:ea typeface="Calibri"/>
                <a:cs typeface="Calibri"/>
                <a:sym typeface="Calibri"/>
              </a:rPr>
              <a:t>But, providing accommodations increases the likelihood of achievement that is far more consistent with a student’s assessed intellectual ability.  The Learning profile helps identify educational strengths and needs that will connect to appropriate accommodations for;</a:t>
            </a:r>
            <a:endParaRPr sz="1400">
              <a:solidFill>
                <a:srgbClr val="444444"/>
              </a:solidFill>
              <a:latin typeface="Calibri"/>
              <a:ea typeface="Calibri"/>
              <a:cs typeface="Calibri"/>
              <a:sym typeface="Calibri"/>
            </a:endParaRPr>
          </a:p>
          <a:p>
            <a:pPr marL="914400" lvl="0" indent="-317500" algn="l" rtl="0">
              <a:lnSpc>
                <a:spcPct val="115000"/>
              </a:lnSpc>
              <a:spcBef>
                <a:spcPts val="0"/>
              </a:spcBef>
              <a:spcAft>
                <a:spcPts val="0"/>
              </a:spcAft>
              <a:buClr>
                <a:srgbClr val="444444"/>
              </a:buClr>
              <a:buSzPts val="1400"/>
              <a:buFont typeface="Calibri"/>
              <a:buChar char="●"/>
            </a:pPr>
            <a:r>
              <a:rPr lang="en" sz="1400">
                <a:solidFill>
                  <a:srgbClr val="444444"/>
                </a:solidFill>
                <a:latin typeface="Calibri"/>
                <a:ea typeface="Calibri"/>
                <a:cs typeface="Calibri"/>
                <a:sym typeface="Calibri"/>
              </a:rPr>
              <a:t>Learning new material, </a:t>
            </a:r>
            <a:endParaRPr sz="1400">
              <a:solidFill>
                <a:srgbClr val="444444"/>
              </a:solidFill>
              <a:latin typeface="Calibri"/>
              <a:ea typeface="Calibri"/>
              <a:cs typeface="Calibri"/>
              <a:sym typeface="Calibri"/>
            </a:endParaRPr>
          </a:p>
          <a:p>
            <a:pPr marL="914400" lvl="0" indent="-317500" algn="l" rtl="0">
              <a:lnSpc>
                <a:spcPct val="115000"/>
              </a:lnSpc>
              <a:spcBef>
                <a:spcPts val="0"/>
              </a:spcBef>
              <a:spcAft>
                <a:spcPts val="0"/>
              </a:spcAft>
              <a:buClr>
                <a:srgbClr val="444444"/>
              </a:buClr>
              <a:buSzPts val="1400"/>
              <a:buFont typeface="Calibri"/>
              <a:buChar char="●"/>
            </a:pPr>
            <a:r>
              <a:rPr lang="en" sz="1400">
                <a:solidFill>
                  <a:srgbClr val="444444"/>
                </a:solidFill>
                <a:latin typeface="Calibri"/>
                <a:ea typeface="Calibri"/>
                <a:cs typeface="Calibri"/>
                <a:sym typeface="Calibri"/>
              </a:rPr>
              <a:t>Completing work in a classroom environment </a:t>
            </a:r>
            <a:endParaRPr sz="1400">
              <a:solidFill>
                <a:srgbClr val="444444"/>
              </a:solidFill>
              <a:latin typeface="Calibri"/>
              <a:ea typeface="Calibri"/>
              <a:cs typeface="Calibri"/>
              <a:sym typeface="Calibri"/>
            </a:endParaRPr>
          </a:p>
          <a:p>
            <a:pPr marL="914400" lvl="0" indent="-317500" algn="l" rtl="0">
              <a:lnSpc>
                <a:spcPct val="115000"/>
              </a:lnSpc>
              <a:spcBef>
                <a:spcPts val="0"/>
              </a:spcBef>
              <a:spcAft>
                <a:spcPts val="0"/>
              </a:spcAft>
              <a:buClr>
                <a:srgbClr val="444444"/>
              </a:buClr>
              <a:buSzPts val="1400"/>
              <a:buFont typeface="Calibri"/>
              <a:buChar char="●"/>
            </a:pPr>
            <a:r>
              <a:rPr lang="en" sz="1400">
                <a:solidFill>
                  <a:srgbClr val="444444"/>
                </a:solidFill>
                <a:latin typeface="Calibri"/>
                <a:ea typeface="Calibri"/>
                <a:cs typeface="Calibri"/>
                <a:sym typeface="Calibri"/>
              </a:rPr>
              <a:t>Being assessed based on specific criteria</a:t>
            </a:r>
            <a:endParaRPr sz="1400">
              <a:solidFill>
                <a:srgbClr val="444444"/>
              </a:solidFill>
              <a:latin typeface="Calibri"/>
              <a:ea typeface="Calibri"/>
              <a:cs typeface="Calibri"/>
              <a:sym typeface="Calibri"/>
            </a:endParaRPr>
          </a:p>
          <a:p>
            <a:pPr marL="1371600" lvl="0" indent="0" algn="l" rtl="0">
              <a:lnSpc>
                <a:spcPct val="115000"/>
              </a:lnSpc>
              <a:spcBef>
                <a:spcPts val="0"/>
              </a:spcBef>
              <a:spcAft>
                <a:spcPts val="0"/>
              </a:spcAft>
              <a:buNone/>
            </a:pPr>
            <a:r>
              <a:rPr lang="en" sz="1400">
                <a:solidFill>
                  <a:srgbClr val="444444"/>
                </a:solidFill>
                <a:latin typeface="Calibri"/>
                <a:ea typeface="Calibri"/>
                <a:cs typeface="Calibri"/>
                <a:sym typeface="Calibri"/>
              </a:rPr>
              <a:t> </a:t>
            </a:r>
            <a:endParaRPr sz="1400">
              <a:solidFill>
                <a:srgbClr val="444444"/>
              </a:solidFill>
              <a:latin typeface="Calibri"/>
              <a:ea typeface="Calibri"/>
              <a:cs typeface="Calibri"/>
              <a:sym typeface="Calibri"/>
            </a:endParaRPr>
          </a:p>
          <a:p>
            <a:pPr marL="457200" lvl="0" indent="0" algn="l" rtl="0">
              <a:lnSpc>
                <a:spcPct val="115000"/>
              </a:lnSpc>
              <a:spcBef>
                <a:spcPts val="0"/>
              </a:spcBef>
              <a:spcAft>
                <a:spcPts val="0"/>
              </a:spcAft>
              <a:buNone/>
            </a:pPr>
            <a:r>
              <a:rPr lang="en" sz="1200">
                <a:solidFill>
                  <a:srgbClr val="444444"/>
                </a:solidFill>
                <a:latin typeface="Calibri"/>
                <a:ea typeface="Calibri"/>
                <a:cs typeface="Calibri"/>
                <a:sym typeface="Calibri"/>
              </a:rPr>
              <a:t>Criterion Referenced Assessment</a:t>
            </a:r>
            <a:endParaRPr sz="1200">
              <a:solidFill>
                <a:srgbClr val="444444"/>
              </a:solidFill>
              <a:latin typeface="Calibri"/>
              <a:ea typeface="Calibri"/>
              <a:cs typeface="Calibri"/>
              <a:sym typeface="Calibri"/>
            </a:endParaRPr>
          </a:p>
          <a:p>
            <a:pPr marL="635000" lvl="0" indent="-288925" algn="l" rtl="0">
              <a:lnSpc>
                <a:spcPct val="115000"/>
              </a:lnSpc>
              <a:spcBef>
                <a:spcPts val="0"/>
              </a:spcBef>
              <a:spcAft>
                <a:spcPts val="0"/>
              </a:spcAft>
              <a:buClr>
                <a:srgbClr val="444444"/>
              </a:buClr>
              <a:buSzPts val="950"/>
              <a:buFont typeface="Arial"/>
              <a:buChar char="●"/>
            </a:pPr>
            <a:r>
              <a:rPr lang="en" sz="1200">
                <a:solidFill>
                  <a:srgbClr val="444444"/>
                </a:solidFill>
                <a:latin typeface="Calibri"/>
                <a:ea typeface="Calibri"/>
                <a:cs typeface="Calibri"/>
                <a:sym typeface="Calibri"/>
              </a:rPr>
              <a:t>In swimming lessons there is a list of skills that a person must demonstrate to earn a leveled badge​</a:t>
            </a:r>
            <a:endParaRPr sz="1200">
              <a:solidFill>
                <a:srgbClr val="444444"/>
              </a:solidFill>
              <a:latin typeface="Calibri"/>
              <a:ea typeface="Calibri"/>
              <a:cs typeface="Calibri"/>
              <a:sym typeface="Calibri"/>
            </a:endParaRPr>
          </a:p>
          <a:p>
            <a:pPr marL="635000" lvl="0" indent="-288925" algn="l" rtl="0">
              <a:lnSpc>
                <a:spcPct val="115000"/>
              </a:lnSpc>
              <a:spcBef>
                <a:spcPts val="0"/>
              </a:spcBef>
              <a:spcAft>
                <a:spcPts val="0"/>
              </a:spcAft>
              <a:buClr>
                <a:srgbClr val="444444"/>
              </a:buClr>
              <a:buSzPts val="950"/>
              <a:buFont typeface="Arial"/>
              <a:buChar char="●"/>
            </a:pPr>
            <a:r>
              <a:rPr lang="en" sz="1200">
                <a:solidFill>
                  <a:srgbClr val="444444"/>
                </a:solidFill>
                <a:latin typeface="Calibri"/>
                <a:ea typeface="Calibri"/>
                <a:cs typeface="Calibri"/>
                <a:sym typeface="Calibri"/>
              </a:rPr>
              <a:t>Within a Swimming lesson group there may be differences in the performance of a skill i.e., specific skill may be easy or difficult for an individual but if the skills are all demonstrated to the instructor then each person in the group can earn the leveled badge​</a:t>
            </a:r>
            <a:endParaRPr sz="1200">
              <a:solidFill>
                <a:srgbClr val="444444"/>
              </a:solidFill>
              <a:latin typeface="Calibri"/>
              <a:ea typeface="Calibri"/>
              <a:cs typeface="Calibri"/>
              <a:sym typeface="Calibri"/>
            </a:endParaRPr>
          </a:p>
          <a:p>
            <a:pPr marL="635000" lvl="0" indent="-288925" algn="l" rtl="0">
              <a:lnSpc>
                <a:spcPct val="115000"/>
              </a:lnSpc>
              <a:spcBef>
                <a:spcPts val="0"/>
              </a:spcBef>
              <a:spcAft>
                <a:spcPts val="0"/>
              </a:spcAft>
              <a:buClr>
                <a:srgbClr val="444444"/>
              </a:buClr>
              <a:buSzPts val="950"/>
              <a:buFont typeface="Arial"/>
              <a:buChar char="●"/>
            </a:pPr>
            <a:r>
              <a:rPr lang="en" sz="1200">
                <a:solidFill>
                  <a:srgbClr val="444444"/>
                </a:solidFill>
                <a:latin typeface="Calibri"/>
                <a:ea typeface="Calibri"/>
                <a:cs typeface="Calibri"/>
                <a:sym typeface="Calibri"/>
              </a:rPr>
              <a:t>In a classroom there may be an assignment that has a rubric or list of the criteria that needs to be met to complete the assignment​</a:t>
            </a:r>
            <a:endParaRPr sz="1200">
              <a:solidFill>
                <a:srgbClr val="444444"/>
              </a:solidFill>
              <a:latin typeface="Calibri"/>
              <a:ea typeface="Calibri"/>
              <a:cs typeface="Calibri"/>
              <a:sym typeface="Calibri"/>
            </a:endParaRPr>
          </a:p>
          <a:p>
            <a:pPr marL="635000" lvl="0" indent="-288925" algn="l" rtl="0">
              <a:lnSpc>
                <a:spcPct val="115000"/>
              </a:lnSpc>
              <a:spcBef>
                <a:spcPts val="0"/>
              </a:spcBef>
              <a:spcAft>
                <a:spcPts val="0"/>
              </a:spcAft>
              <a:buClr>
                <a:srgbClr val="444444"/>
              </a:buClr>
              <a:buSzPts val="950"/>
              <a:buFont typeface="Arial"/>
              <a:buChar char="●"/>
            </a:pPr>
            <a:r>
              <a:rPr lang="en" sz="1200">
                <a:solidFill>
                  <a:srgbClr val="444444"/>
                </a:solidFill>
                <a:latin typeface="Calibri"/>
                <a:ea typeface="Calibri"/>
                <a:cs typeface="Calibri"/>
                <a:sym typeface="Calibri"/>
              </a:rPr>
              <a:t>Each person who completes the classroom assignment is evaluated using the rubric, but the rubric may have identified ranges of achievement that result in a different overall level (mark, grade) of 1-4  being assigned ​</a:t>
            </a:r>
            <a:endParaRPr sz="1200">
              <a:solidFill>
                <a:srgbClr val="444444"/>
              </a:solidFill>
              <a:latin typeface="Calibri"/>
              <a:ea typeface="Calibri"/>
              <a:cs typeface="Calibri"/>
              <a:sym typeface="Calibri"/>
            </a:endParaRPr>
          </a:p>
          <a:p>
            <a:pPr marL="635000" lvl="0" indent="-288925" algn="l" rtl="0">
              <a:lnSpc>
                <a:spcPct val="115000"/>
              </a:lnSpc>
              <a:spcBef>
                <a:spcPts val="0"/>
              </a:spcBef>
              <a:spcAft>
                <a:spcPts val="0"/>
              </a:spcAft>
              <a:buClr>
                <a:srgbClr val="444444"/>
              </a:buClr>
              <a:buSzPts val="950"/>
              <a:buFont typeface="Arial"/>
              <a:buChar char="●"/>
            </a:pPr>
            <a:r>
              <a:rPr lang="en" sz="1200">
                <a:solidFill>
                  <a:srgbClr val="444444"/>
                </a:solidFill>
                <a:latin typeface="Calibri"/>
                <a:ea typeface="Calibri"/>
                <a:cs typeface="Calibri"/>
                <a:sym typeface="Calibri"/>
              </a:rPr>
              <a:t>Teachers plan lessons and units based on the Ministry of Education Curriculum that identifies skills and knowledge to be obtained as well as a way to communicate an individual's achievement of curriculum expectations​</a:t>
            </a:r>
            <a:endParaRPr sz="1200">
              <a:solidFill>
                <a:srgbClr val="444444"/>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44184ab5f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44184ab5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950">
                <a:solidFill>
                  <a:srgbClr val="FFFFFF"/>
                </a:solidFill>
                <a:highlight>
                  <a:srgbClr val="FFFFFF"/>
                </a:highlight>
              </a:rPr>
              <a:t>Modification of learning expectations may include the use of expectations at a different grade level and/or an increase or decrease in the number and/or complexity of expectations. Modified learning expectations that are drawn from a lower grade level </a:t>
            </a:r>
            <a:r>
              <a:rPr lang="en" sz="950" b="1">
                <a:solidFill>
                  <a:srgbClr val="FFFFFF"/>
                </a:solidFill>
                <a:highlight>
                  <a:srgbClr val="FFFFFF"/>
                </a:highlight>
              </a:rPr>
              <a:t>will only be considered if the student cannot demonstrate learning with the aid of any of the approaches and/or strategies described above.</a:t>
            </a:r>
            <a:r>
              <a:rPr lang="en" sz="950">
                <a:highlight>
                  <a:srgbClr val="FFFFFF"/>
                </a:highlight>
              </a:rPr>
              <a:t>​</a:t>
            </a:r>
            <a:endParaRPr sz="1200">
              <a:solidFill>
                <a:srgbClr val="444444"/>
              </a:solidFill>
              <a:latin typeface="Calibri"/>
              <a:ea typeface="Calibri"/>
              <a:cs typeface="Calibri"/>
              <a:sym typeface="Calibri"/>
            </a:endParaRPr>
          </a:p>
          <a:p>
            <a:pPr marL="0" lvl="0" indent="0" algn="l" rtl="0">
              <a:lnSpc>
                <a:spcPct val="115000"/>
              </a:lnSpc>
              <a:spcBef>
                <a:spcPts val="0"/>
              </a:spcBef>
              <a:spcAft>
                <a:spcPts val="0"/>
              </a:spcAft>
              <a:buClr>
                <a:srgbClr val="000000"/>
              </a:buClr>
              <a:buSzPts val="1100"/>
              <a:buFont typeface="Arial"/>
              <a:buNone/>
            </a:pPr>
            <a:r>
              <a:rPr lang="en" sz="1200">
                <a:solidFill>
                  <a:srgbClr val="444444"/>
                </a:solidFill>
                <a:latin typeface="Calibri"/>
                <a:ea typeface="Calibri"/>
                <a:cs typeface="Calibri"/>
                <a:sym typeface="Calibri"/>
              </a:rPr>
              <a:t>​</a:t>
            </a:r>
            <a:endParaRPr sz="1200">
              <a:solidFill>
                <a:srgbClr val="444444"/>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create.kahoot.it/share/learning-disabilities-knowledge-diagnostic/3884d1ed-67ae-47c4-848c-2d1c9a507425"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dugains.ca/resourcesSpecEd/SchoolLeader/IEP/CollaboratingForBetterIEPs.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www.edugains.ca/resourcesSpecEd/IEP&amp;Transitions/BoardDevelopedResources/TransitionPlanning/Samples/TransitionPlanfortheIndividualEducationPlan(IEP)_Sample_NCDSB.pdf" TargetMode="External"/><Relationship Id="rId4" Type="http://schemas.openxmlformats.org/officeDocument/2006/relationships/hyperlink" Target="http://www.edu.gov.on.ca/eng/general/elemsec/speced/shared.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forms.gle/zeuVsEno54tjpebH8"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j.savard@tvdsb.ca"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hyperlink" Target="https://www.ldcsb.c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t>Individual Education Plans </a:t>
            </a:r>
            <a:endParaRPr sz="4800"/>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Julie Savard and Lynn-Marie Pearce</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402875" y="268600"/>
            <a:ext cx="8057700" cy="18609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Clr>
                <a:srgbClr val="000000"/>
              </a:buClr>
              <a:buSzPts val="1100"/>
              <a:buFont typeface="Arial"/>
              <a:buNone/>
            </a:pPr>
            <a:r>
              <a:rPr lang="en" sz="3200">
                <a:solidFill>
                  <a:srgbClr val="073763"/>
                </a:solidFill>
                <a:latin typeface="Oswald"/>
                <a:ea typeface="Oswald"/>
                <a:cs typeface="Oswald"/>
                <a:sym typeface="Oswald"/>
              </a:rPr>
              <a:t>“Educational programming should focus on cognitive potential of the student with a Learning Disability and </a:t>
            </a:r>
            <a:r>
              <a:rPr lang="en" sz="3200" u="sng">
                <a:solidFill>
                  <a:srgbClr val="073763"/>
                </a:solidFill>
                <a:latin typeface="Oswald"/>
                <a:ea typeface="Oswald"/>
                <a:cs typeface="Oswald"/>
                <a:sym typeface="Oswald"/>
              </a:rPr>
              <a:t>NOT</a:t>
            </a:r>
            <a:r>
              <a:rPr lang="en" sz="3200">
                <a:solidFill>
                  <a:srgbClr val="073763"/>
                </a:solidFill>
                <a:latin typeface="Oswald"/>
                <a:ea typeface="Oswald"/>
                <a:cs typeface="Oswald"/>
                <a:sym typeface="Oswald"/>
              </a:rPr>
              <a:t> their academic achievement”</a:t>
            </a:r>
            <a:endParaRPr sz="3200">
              <a:solidFill>
                <a:srgbClr val="073763"/>
              </a:solidFill>
            </a:endParaRPr>
          </a:p>
          <a:p>
            <a:pPr marL="0" lvl="0" indent="0" algn="l" rtl="0">
              <a:spcBef>
                <a:spcPts val="0"/>
              </a:spcBef>
              <a:spcAft>
                <a:spcPts val="0"/>
              </a:spcAft>
              <a:buNone/>
            </a:pPr>
            <a:endParaRPr sz="3000">
              <a:solidFill>
                <a:schemeClr val="accent3"/>
              </a:solidFill>
            </a:endParaRPr>
          </a:p>
        </p:txBody>
      </p:sp>
      <p:sp>
        <p:nvSpPr>
          <p:cNvPr id="131" name="Google Shape;131;p22"/>
          <p:cNvSpPr/>
          <p:nvPr/>
        </p:nvSpPr>
        <p:spPr>
          <a:xfrm>
            <a:off x="2403875" y="2753050"/>
            <a:ext cx="4337700" cy="2277300"/>
          </a:xfrm>
          <a:prstGeom prst="triangle">
            <a:avLst>
              <a:gd name="adj" fmla="val 4891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2"/>
          <p:cNvSpPr txBox="1"/>
          <p:nvPr/>
        </p:nvSpPr>
        <p:spPr>
          <a:xfrm>
            <a:off x="3250500" y="3639400"/>
            <a:ext cx="2643000" cy="117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600" b="1">
                <a:solidFill>
                  <a:srgbClr val="20124D"/>
                </a:solidFill>
                <a:latin typeface="Roboto"/>
                <a:ea typeface="Roboto"/>
                <a:cs typeface="Roboto"/>
                <a:sym typeface="Roboto"/>
              </a:rPr>
              <a:t>Accommodations</a:t>
            </a:r>
            <a:r>
              <a:rPr lang="en" b="1">
                <a:solidFill>
                  <a:srgbClr val="20124D"/>
                </a:solidFill>
                <a:latin typeface="Roboto"/>
                <a:ea typeface="Roboto"/>
                <a:cs typeface="Roboto"/>
                <a:sym typeface="Roboto"/>
              </a:rPr>
              <a:t> </a:t>
            </a:r>
            <a:endParaRPr b="1">
              <a:solidFill>
                <a:srgbClr val="20124D"/>
              </a:solidFill>
              <a:latin typeface="Roboto"/>
              <a:ea typeface="Roboto"/>
              <a:cs typeface="Roboto"/>
              <a:sym typeface="Roboto"/>
            </a:endParaRPr>
          </a:p>
          <a:p>
            <a:pPr marL="0" lvl="0" indent="0" algn="ctr" rtl="0">
              <a:lnSpc>
                <a:spcPct val="115000"/>
              </a:lnSpc>
              <a:spcBef>
                <a:spcPts val="0"/>
              </a:spcBef>
              <a:spcAft>
                <a:spcPts val="0"/>
              </a:spcAft>
              <a:buNone/>
            </a:pPr>
            <a:r>
              <a:rPr lang="en" b="1">
                <a:solidFill>
                  <a:srgbClr val="20124D"/>
                </a:solidFill>
                <a:latin typeface="Roboto"/>
                <a:ea typeface="Roboto"/>
                <a:cs typeface="Roboto"/>
                <a:sym typeface="Roboto"/>
              </a:rPr>
              <a:t>Support impacted areas and reduce barriers to promote reaching cognitive potential</a:t>
            </a:r>
            <a:endParaRPr>
              <a:solidFill>
                <a:srgbClr val="20124D"/>
              </a:solidFill>
            </a:endParaRPr>
          </a:p>
        </p:txBody>
      </p:sp>
      <p:grpSp>
        <p:nvGrpSpPr>
          <p:cNvPr id="133" name="Google Shape;133;p22"/>
          <p:cNvGrpSpPr/>
          <p:nvPr/>
        </p:nvGrpSpPr>
        <p:grpSpPr>
          <a:xfrm>
            <a:off x="2051665" y="2544133"/>
            <a:ext cx="2082560" cy="2066241"/>
            <a:chOff x="2051665" y="2544133"/>
            <a:chExt cx="2082560" cy="2066241"/>
          </a:xfrm>
        </p:grpSpPr>
        <p:sp>
          <p:nvSpPr>
            <p:cNvPr id="134" name="Google Shape;134;p22"/>
            <p:cNvSpPr/>
            <p:nvPr/>
          </p:nvSpPr>
          <p:spPr>
            <a:xfrm rot="-2698776">
              <a:off x="2055067" y="3660783"/>
              <a:ext cx="2383516" cy="125582"/>
            </a:xfrm>
            <a:prstGeom prst="rightArrow">
              <a:avLst>
                <a:gd name="adj1" fmla="val 25514"/>
                <a:gd name="adj2" fmla="val 64322"/>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73763"/>
                </a:solidFill>
              </a:endParaRPr>
            </a:p>
          </p:txBody>
        </p:sp>
        <p:sp>
          <p:nvSpPr>
            <p:cNvPr id="135" name="Google Shape;135;p22"/>
            <p:cNvSpPr txBox="1"/>
            <p:nvPr/>
          </p:nvSpPr>
          <p:spPr>
            <a:xfrm rot="-2706307">
              <a:off x="1855931" y="3303449"/>
              <a:ext cx="2312667" cy="408566"/>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073763"/>
                  </a:solidFill>
                  <a:latin typeface="Roboto"/>
                  <a:ea typeface="Roboto"/>
                  <a:cs typeface="Roboto"/>
                  <a:sym typeface="Roboto"/>
                </a:rPr>
                <a:t>Learning to Read</a:t>
              </a:r>
              <a:endParaRPr sz="1800">
                <a:solidFill>
                  <a:srgbClr val="073763"/>
                </a:solidFill>
              </a:endParaRPr>
            </a:p>
          </p:txBody>
        </p:sp>
      </p:grpSp>
      <p:grpSp>
        <p:nvGrpSpPr>
          <p:cNvPr id="136" name="Google Shape;136;p22"/>
          <p:cNvGrpSpPr/>
          <p:nvPr/>
        </p:nvGrpSpPr>
        <p:grpSpPr>
          <a:xfrm>
            <a:off x="4830292" y="2511802"/>
            <a:ext cx="1971248" cy="2001238"/>
            <a:chOff x="4239392" y="956852"/>
            <a:chExt cx="1971248" cy="2001238"/>
          </a:xfrm>
        </p:grpSpPr>
        <p:sp>
          <p:nvSpPr>
            <p:cNvPr id="137" name="Google Shape;137;p22"/>
            <p:cNvSpPr/>
            <p:nvPr/>
          </p:nvSpPr>
          <p:spPr>
            <a:xfrm rot="2692727">
              <a:off x="3947796" y="2037299"/>
              <a:ext cx="2306093" cy="125582"/>
            </a:xfrm>
            <a:prstGeom prst="rightArrow">
              <a:avLst>
                <a:gd name="adj1" fmla="val 25514"/>
                <a:gd name="adj2" fmla="val 64322"/>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2"/>
            <p:cNvSpPr txBox="1"/>
            <p:nvPr/>
          </p:nvSpPr>
          <p:spPr>
            <a:xfrm rot="2697071">
              <a:off x="4163502" y="1693254"/>
              <a:ext cx="2241176" cy="377595"/>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b="1">
                  <a:solidFill>
                    <a:srgbClr val="073763"/>
                  </a:solidFill>
                  <a:latin typeface="Roboto"/>
                  <a:ea typeface="Roboto"/>
                  <a:cs typeface="Roboto"/>
                  <a:sym typeface="Roboto"/>
                </a:rPr>
                <a:t>Reading to Learn</a:t>
              </a:r>
              <a:endParaRPr sz="1800">
                <a:solidFill>
                  <a:srgbClr val="073763"/>
                </a:solidFil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311700" y="142650"/>
            <a:ext cx="8520600" cy="64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Accommodations</a:t>
            </a:r>
            <a:endParaRPr/>
          </a:p>
        </p:txBody>
      </p:sp>
      <p:sp>
        <p:nvSpPr>
          <p:cNvPr id="144" name="Google Shape;144;p23"/>
          <p:cNvSpPr txBox="1">
            <a:spLocks noGrp="1"/>
          </p:cNvSpPr>
          <p:nvPr>
            <p:ph type="body" idx="1"/>
          </p:nvPr>
        </p:nvSpPr>
        <p:spPr>
          <a:xfrm>
            <a:off x="147725" y="934400"/>
            <a:ext cx="5371800" cy="342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1155CC"/>
                </a:solidFill>
              </a:rPr>
              <a:t>Environmental accommodations: </a:t>
            </a:r>
            <a:r>
              <a:rPr lang="en" sz="1600">
                <a:solidFill>
                  <a:srgbClr val="1155CC"/>
                </a:solidFill>
              </a:rPr>
              <a:t>​</a:t>
            </a:r>
            <a:endParaRPr sz="1600">
              <a:solidFill>
                <a:srgbClr val="1155CC"/>
              </a:solidFill>
            </a:endParaRPr>
          </a:p>
          <a:p>
            <a:pPr marL="533400" lvl="0" indent="-330200" algn="l" rtl="0">
              <a:spcBef>
                <a:spcPts val="0"/>
              </a:spcBef>
              <a:spcAft>
                <a:spcPts val="0"/>
              </a:spcAft>
              <a:buClr>
                <a:srgbClr val="1155CC"/>
              </a:buClr>
              <a:buSzPts val="1600"/>
              <a:buFont typeface="Open Sans"/>
              <a:buChar char="●"/>
            </a:pPr>
            <a:r>
              <a:rPr lang="en" sz="1600">
                <a:solidFill>
                  <a:srgbClr val="1155CC"/>
                </a:solidFill>
              </a:rPr>
              <a:t>Changes or supports in the physical environment of the classroom and/or the school ​</a:t>
            </a:r>
            <a:endParaRPr sz="600">
              <a:solidFill>
                <a:srgbClr val="1155CC"/>
              </a:solidFill>
            </a:endParaRPr>
          </a:p>
          <a:p>
            <a:pPr marL="457200" lvl="0" indent="0" algn="l" rtl="0">
              <a:spcBef>
                <a:spcPts val="0"/>
              </a:spcBef>
              <a:spcAft>
                <a:spcPts val="0"/>
              </a:spcAft>
              <a:buNone/>
            </a:pPr>
            <a:endParaRPr>
              <a:solidFill>
                <a:srgbClr val="1155CC"/>
              </a:solidFill>
            </a:endParaRPr>
          </a:p>
          <a:p>
            <a:pPr marL="0" lvl="0" indent="0" algn="l" rtl="0">
              <a:spcBef>
                <a:spcPts val="0"/>
              </a:spcBef>
              <a:spcAft>
                <a:spcPts val="0"/>
              </a:spcAft>
              <a:buClr>
                <a:srgbClr val="000000"/>
              </a:buClr>
              <a:buSzPts val="1100"/>
              <a:buFont typeface="Arial"/>
              <a:buNone/>
            </a:pPr>
            <a:r>
              <a:rPr lang="en" sz="1600" b="1">
                <a:solidFill>
                  <a:srgbClr val="0B5394"/>
                </a:solidFill>
              </a:rPr>
              <a:t>Instructional accommodations: </a:t>
            </a:r>
            <a:r>
              <a:rPr lang="en" sz="1600">
                <a:solidFill>
                  <a:srgbClr val="0B5394"/>
                </a:solidFill>
              </a:rPr>
              <a:t>​</a:t>
            </a:r>
            <a:endParaRPr sz="1600">
              <a:solidFill>
                <a:srgbClr val="0B5394"/>
              </a:solidFill>
            </a:endParaRPr>
          </a:p>
          <a:p>
            <a:pPr marL="533400" lvl="0" indent="-330200" algn="l" rtl="0">
              <a:spcBef>
                <a:spcPts val="0"/>
              </a:spcBef>
              <a:spcAft>
                <a:spcPts val="0"/>
              </a:spcAft>
              <a:buClr>
                <a:srgbClr val="0B5394"/>
              </a:buClr>
              <a:buSzPts val="1600"/>
              <a:buFont typeface="Open Sans"/>
              <a:buChar char="●"/>
            </a:pPr>
            <a:r>
              <a:rPr lang="en" sz="1600">
                <a:solidFill>
                  <a:srgbClr val="0B5394"/>
                </a:solidFill>
              </a:rPr>
              <a:t>Adjustments in teaching strategies required to enable the student to learn and to progress through the curriculum ​</a:t>
            </a:r>
            <a:endParaRPr sz="600">
              <a:solidFill>
                <a:srgbClr val="0B5394"/>
              </a:solidFill>
            </a:endParaRPr>
          </a:p>
          <a:p>
            <a:pPr marL="457200" lvl="0" indent="0" algn="l" rtl="0">
              <a:spcBef>
                <a:spcPts val="0"/>
              </a:spcBef>
              <a:spcAft>
                <a:spcPts val="0"/>
              </a:spcAft>
              <a:buNone/>
            </a:pPr>
            <a:endParaRPr>
              <a:solidFill>
                <a:srgbClr val="0B5394"/>
              </a:solidFill>
            </a:endParaRPr>
          </a:p>
          <a:p>
            <a:pPr marL="0" lvl="0" indent="0" algn="l" rtl="0">
              <a:spcBef>
                <a:spcPts val="0"/>
              </a:spcBef>
              <a:spcAft>
                <a:spcPts val="0"/>
              </a:spcAft>
              <a:buClr>
                <a:srgbClr val="000000"/>
              </a:buClr>
              <a:buSzPts val="1100"/>
              <a:buFont typeface="Arial"/>
              <a:buNone/>
            </a:pPr>
            <a:r>
              <a:rPr lang="en" sz="1600" b="1">
                <a:solidFill>
                  <a:srgbClr val="351C75"/>
                </a:solidFill>
              </a:rPr>
              <a:t>Assessment accommodations: </a:t>
            </a:r>
            <a:r>
              <a:rPr lang="en" sz="1600">
                <a:solidFill>
                  <a:srgbClr val="351C75"/>
                </a:solidFill>
              </a:rPr>
              <a:t>​</a:t>
            </a:r>
            <a:endParaRPr sz="1600">
              <a:solidFill>
                <a:srgbClr val="351C75"/>
              </a:solidFill>
            </a:endParaRPr>
          </a:p>
          <a:p>
            <a:pPr marL="533400" lvl="0" indent="-330200" algn="l" rtl="0">
              <a:spcBef>
                <a:spcPts val="0"/>
              </a:spcBef>
              <a:spcAft>
                <a:spcPts val="0"/>
              </a:spcAft>
              <a:buClr>
                <a:srgbClr val="351C75"/>
              </a:buClr>
              <a:buSzPts val="1600"/>
              <a:buFont typeface="Open Sans"/>
              <a:buChar char="●"/>
            </a:pPr>
            <a:r>
              <a:rPr lang="en" sz="1600">
                <a:solidFill>
                  <a:srgbClr val="351C75"/>
                </a:solidFill>
              </a:rPr>
              <a:t>Adjustments in assessment activities and methods required to enable the student to demonstrate learning</a:t>
            </a:r>
            <a:endParaRPr sz="1600">
              <a:solidFill>
                <a:srgbClr val="351C75"/>
              </a:solidFill>
            </a:endParaRPr>
          </a:p>
          <a:p>
            <a:pPr marL="45720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sz="1600">
                <a:solidFill>
                  <a:srgbClr val="000000"/>
                </a:solidFill>
              </a:rPr>
              <a:t>​</a:t>
            </a:r>
            <a:r>
              <a:rPr lang="en" sz="1400">
                <a:solidFill>
                  <a:srgbClr val="000000"/>
                </a:solidFill>
              </a:rPr>
              <a:t>​</a:t>
            </a:r>
            <a:endParaRPr sz="1400">
              <a:solidFill>
                <a:srgbClr val="000000"/>
              </a:solidFill>
            </a:endParaRPr>
          </a:p>
          <a:p>
            <a:pPr marL="0" lvl="0" indent="0" algn="l" rtl="0">
              <a:spcBef>
                <a:spcPts val="0"/>
              </a:spcBef>
              <a:spcAft>
                <a:spcPts val="1600"/>
              </a:spcAft>
              <a:buNone/>
            </a:pPr>
            <a:endParaRPr sz="1400">
              <a:solidFill>
                <a:srgbClr val="000000"/>
              </a:solidFill>
            </a:endParaRPr>
          </a:p>
        </p:txBody>
      </p:sp>
      <p:sp>
        <p:nvSpPr>
          <p:cNvPr id="145" name="Google Shape;145;p23"/>
          <p:cNvSpPr txBox="1"/>
          <p:nvPr/>
        </p:nvSpPr>
        <p:spPr>
          <a:xfrm>
            <a:off x="5519525" y="934400"/>
            <a:ext cx="3464700" cy="43218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1155CC"/>
              </a:buClr>
              <a:buSzPts val="1600"/>
              <a:buFont typeface="Open Sans"/>
              <a:buChar char="➔"/>
            </a:pPr>
            <a:r>
              <a:rPr lang="en" sz="1600" i="1">
                <a:solidFill>
                  <a:srgbClr val="1155CC"/>
                </a:solidFill>
                <a:latin typeface="Open Sans"/>
                <a:ea typeface="Open Sans"/>
                <a:cs typeface="Open Sans"/>
                <a:sym typeface="Open Sans"/>
              </a:rPr>
              <a:t>Preferred seating at the front of the class</a:t>
            </a:r>
            <a:endParaRPr sz="1600" i="1">
              <a:solidFill>
                <a:srgbClr val="1155CC"/>
              </a:solidFill>
              <a:latin typeface="Open Sans"/>
              <a:ea typeface="Open Sans"/>
              <a:cs typeface="Open Sans"/>
              <a:sym typeface="Open Sans"/>
            </a:endParaRPr>
          </a:p>
          <a:p>
            <a:pPr marL="457200" lvl="0" indent="-330200" algn="l" rtl="0">
              <a:spcBef>
                <a:spcPts val="0"/>
              </a:spcBef>
              <a:spcAft>
                <a:spcPts val="0"/>
              </a:spcAft>
              <a:buClr>
                <a:srgbClr val="1155CC"/>
              </a:buClr>
              <a:buSzPts val="1600"/>
              <a:buFont typeface="Open Sans"/>
              <a:buChar char="➔"/>
            </a:pPr>
            <a:r>
              <a:rPr lang="en" sz="1600" i="1">
                <a:solidFill>
                  <a:srgbClr val="1155CC"/>
                </a:solidFill>
                <a:latin typeface="Open Sans"/>
                <a:ea typeface="Open Sans"/>
                <a:cs typeface="Open Sans"/>
                <a:sym typeface="Open Sans"/>
              </a:rPr>
              <a:t>Preferred seating away from the windows</a:t>
            </a:r>
            <a:endParaRPr sz="1600" i="1">
              <a:solidFill>
                <a:srgbClr val="1155CC"/>
              </a:solidFill>
              <a:latin typeface="Open Sans"/>
              <a:ea typeface="Open Sans"/>
              <a:cs typeface="Open Sans"/>
              <a:sym typeface="Open Sans"/>
            </a:endParaRPr>
          </a:p>
          <a:p>
            <a:pPr marL="0" lvl="0" indent="0" algn="l" rtl="0">
              <a:spcBef>
                <a:spcPts val="0"/>
              </a:spcBef>
              <a:spcAft>
                <a:spcPts val="0"/>
              </a:spcAft>
              <a:buNone/>
            </a:pPr>
            <a:endParaRPr sz="3000" i="1">
              <a:latin typeface="Open Sans"/>
              <a:ea typeface="Open Sans"/>
              <a:cs typeface="Open Sans"/>
              <a:sym typeface="Open Sans"/>
            </a:endParaRPr>
          </a:p>
          <a:p>
            <a:pPr marL="457200" lvl="0" indent="-330200" algn="l" rtl="0">
              <a:spcBef>
                <a:spcPts val="0"/>
              </a:spcBef>
              <a:spcAft>
                <a:spcPts val="0"/>
              </a:spcAft>
              <a:buClr>
                <a:srgbClr val="0B5394"/>
              </a:buClr>
              <a:buSzPts val="1600"/>
              <a:buFont typeface="Open Sans"/>
              <a:buChar char="➔"/>
            </a:pPr>
            <a:r>
              <a:rPr lang="en" sz="1600" i="1">
                <a:solidFill>
                  <a:srgbClr val="0B5394"/>
                </a:solidFill>
                <a:latin typeface="Open Sans"/>
                <a:ea typeface="Open Sans"/>
                <a:cs typeface="Open Sans"/>
                <a:sym typeface="Open Sans"/>
              </a:rPr>
              <a:t>Use of graphic organizers</a:t>
            </a:r>
            <a:endParaRPr sz="1600" i="1">
              <a:solidFill>
                <a:srgbClr val="0B5394"/>
              </a:solidFill>
              <a:latin typeface="Open Sans"/>
              <a:ea typeface="Open Sans"/>
              <a:cs typeface="Open Sans"/>
              <a:sym typeface="Open Sans"/>
            </a:endParaRPr>
          </a:p>
          <a:p>
            <a:pPr marL="457200" lvl="0" indent="-330200" algn="l" rtl="0">
              <a:spcBef>
                <a:spcPts val="0"/>
              </a:spcBef>
              <a:spcAft>
                <a:spcPts val="0"/>
              </a:spcAft>
              <a:buClr>
                <a:srgbClr val="0B5394"/>
              </a:buClr>
              <a:buSzPts val="1600"/>
              <a:buFont typeface="Open Sans"/>
              <a:buChar char="➔"/>
            </a:pPr>
            <a:r>
              <a:rPr lang="en" sz="1600" i="1">
                <a:solidFill>
                  <a:srgbClr val="0B5394"/>
                </a:solidFill>
                <a:latin typeface="Open Sans"/>
                <a:ea typeface="Open Sans"/>
                <a:cs typeface="Open Sans"/>
                <a:sym typeface="Open Sans"/>
              </a:rPr>
              <a:t>Use of assistive technology (Text to speech/speech to text)</a:t>
            </a:r>
            <a:endParaRPr sz="1600" i="1">
              <a:solidFill>
                <a:srgbClr val="0B5394"/>
              </a:solidFill>
              <a:latin typeface="Open Sans"/>
              <a:ea typeface="Open Sans"/>
              <a:cs typeface="Open Sans"/>
              <a:sym typeface="Open Sans"/>
            </a:endParaRPr>
          </a:p>
          <a:p>
            <a:pPr marL="457200" lvl="0" indent="-330200" algn="l" rtl="0">
              <a:spcBef>
                <a:spcPts val="0"/>
              </a:spcBef>
              <a:spcAft>
                <a:spcPts val="0"/>
              </a:spcAft>
              <a:buClr>
                <a:srgbClr val="0B5394"/>
              </a:buClr>
              <a:buSzPts val="1600"/>
              <a:buFont typeface="Open Sans"/>
              <a:buChar char="➔"/>
            </a:pPr>
            <a:r>
              <a:rPr lang="en" sz="1600" i="1">
                <a:solidFill>
                  <a:srgbClr val="0B5394"/>
                </a:solidFill>
                <a:latin typeface="Open Sans"/>
                <a:ea typeface="Open Sans"/>
                <a:cs typeface="Open Sans"/>
                <a:sym typeface="Open Sans"/>
              </a:rPr>
              <a:t>Use of math manipulatives</a:t>
            </a:r>
            <a:endParaRPr sz="1600" i="1">
              <a:solidFill>
                <a:srgbClr val="0B5394"/>
              </a:solidFill>
              <a:latin typeface="Open Sans"/>
              <a:ea typeface="Open Sans"/>
              <a:cs typeface="Open Sans"/>
              <a:sym typeface="Open Sans"/>
            </a:endParaRPr>
          </a:p>
          <a:p>
            <a:pPr marL="0" lvl="0" indent="0" algn="l" rtl="0">
              <a:spcBef>
                <a:spcPts val="0"/>
              </a:spcBef>
              <a:spcAft>
                <a:spcPts val="0"/>
              </a:spcAft>
              <a:buNone/>
            </a:pPr>
            <a:endParaRPr sz="1600" i="1">
              <a:solidFill>
                <a:srgbClr val="1155CC"/>
              </a:solidFill>
              <a:latin typeface="Open Sans"/>
              <a:ea typeface="Open Sans"/>
              <a:cs typeface="Open Sans"/>
              <a:sym typeface="Open Sans"/>
            </a:endParaRPr>
          </a:p>
          <a:p>
            <a:pPr marL="0" lvl="0" indent="0" algn="l" rtl="0">
              <a:spcBef>
                <a:spcPts val="0"/>
              </a:spcBef>
              <a:spcAft>
                <a:spcPts val="0"/>
              </a:spcAft>
              <a:buNone/>
            </a:pPr>
            <a:endParaRPr sz="2200" i="1">
              <a:solidFill>
                <a:srgbClr val="1155CC"/>
              </a:solidFill>
              <a:latin typeface="Open Sans"/>
              <a:ea typeface="Open Sans"/>
              <a:cs typeface="Open Sans"/>
              <a:sym typeface="Open Sans"/>
            </a:endParaRPr>
          </a:p>
          <a:p>
            <a:pPr marL="457200" lvl="0" indent="-330200" algn="l" rtl="0">
              <a:spcBef>
                <a:spcPts val="0"/>
              </a:spcBef>
              <a:spcAft>
                <a:spcPts val="0"/>
              </a:spcAft>
              <a:buClr>
                <a:srgbClr val="351C75"/>
              </a:buClr>
              <a:buSzPts val="1600"/>
              <a:buFont typeface="Open Sans"/>
              <a:buChar char="➔"/>
            </a:pPr>
            <a:r>
              <a:rPr lang="en" sz="1600" i="1">
                <a:solidFill>
                  <a:srgbClr val="351C75"/>
                </a:solidFill>
                <a:latin typeface="Open Sans"/>
                <a:ea typeface="Open Sans"/>
                <a:cs typeface="Open Sans"/>
                <a:sym typeface="Open Sans"/>
              </a:rPr>
              <a:t>Extra time</a:t>
            </a:r>
            <a:endParaRPr sz="1600" i="1">
              <a:solidFill>
                <a:srgbClr val="351C75"/>
              </a:solidFill>
              <a:latin typeface="Open Sans"/>
              <a:ea typeface="Open Sans"/>
              <a:cs typeface="Open Sans"/>
              <a:sym typeface="Open Sans"/>
            </a:endParaRPr>
          </a:p>
          <a:p>
            <a:pPr marL="457200" lvl="0" indent="-330200" algn="l" rtl="0">
              <a:spcBef>
                <a:spcPts val="0"/>
              </a:spcBef>
              <a:spcAft>
                <a:spcPts val="0"/>
              </a:spcAft>
              <a:buClr>
                <a:srgbClr val="351C75"/>
              </a:buClr>
              <a:buSzPts val="1600"/>
              <a:buFont typeface="Open Sans"/>
              <a:buChar char="➔"/>
            </a:pPr>
            <a:r>
              <a:rPr lang="en" sz="1600" i="1">
                <a:solidFill>
                  <a:srgbClr val="351C75"/>
                </a:solidFill>
                <a:latin typeface="Open Sans"/>
                <a:ea typeface="Open Sans"/>
                <a:cs typeface="Open Sans"/>
                <a:sym typeface="Open Sans"/>
              </a:rPr>
              <a:t>Quiet space</a:t>
            </a:r>
            <a:endParaRPr sz="1600" i="1">
              <a:solidFill>
                <a:srgbClr val="351C75"/>
              </a:solidFill>
              <a:latin typeface="Open Sans"/>
              <a:ea typeface="Open Sans"/>
              <a:cs typeface="Open Sans"/>
              <a:sym typeface="Open Sans"/>
            </a:endParaRPr>
          </a:p>
          <a:p>
            <a:pPr marL="457200" lvl="0" indent="-330200" algn="l" rtl="0">
              <a:spcBef>
                <a:spcPts val="0"/>
              </a:spcBef>
              <a:spcAft>
                <a:spcPts val="0"/>
              </a:spcAft>
              <a:buClr>
                <a:srgbClr val="351C75"/>
              </a:buClr>
              <a:buSzPts val="1600"/>
              <a:buFont typeface="Open Sans"/>
              <a:buChar char="➔"/>
            </a:pPr>
            <a:r>
              <a:rPr lang="en" sz="1600" i="1">
                <a:solidFill>
                  <a:srgbClr val="351C75"/>
                </a:solidFill>
                <a:latin typeface="Open Sans"/>
                <a:ea typeface="Open Sans"/>
                <a:cs typeface="Open Sans"/>
                <a:sym typeface="Open Sans"/>
              </a:rPr>
              <a:t>Use of assistive technology</a:t>
            </a:r>
            <a:endParaRPr sz="1600" i="1">
              <a:solidFill>
                <a:srgbClr val="351C75"/>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11700" y="137400"/>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Strengths, Needs and Accommodations</a:t>
            </a:r>
            <a:endParaRPr/>
          </a:p>
        </p:txBody>
      </p:sp>
      <p:sp>
        <p:nvSpPr>
          <p:cNvPr id="151" name="Google Shape;151;p24"/>
          <p:cNvSpPr txBox="1">
            <a:spLocks noGrp="1"/>
          </p:cNvSpPr>
          <p:nvPr>
            <p:ph type="body" idx="1"/>
          </p:nvPr>
        </p:nvSpPr>
        <p:spPr>
          <a:xfrm>
            <a:off x="656850" y="2395350"/>
            <a:ext cx="3662700" cy="187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b="1" u="sng">
                <a:solidFill>
                  <a:srgbClr val="000000"/>
                </a:solidFill>
              </a:rPr>
              <a:t>Strengths</a:t>
            </a:r>
            <a:endParaRPr b="1" u="sng">
              <a:solidFill>
                <a:srgbClr val="000000"/>
              </a:solidFill>
            </a:endParaRPr>
          </a:p>
          <a:p>
            <a:pPr marL="457200" lvl="0" indent="-342900" algn="l" rtl="0">
              <a:lnSpc>
                <a:spcPct val="100000"/>
              </a:lnSpc>
              <a:spcBef>
                <a:spcPts val="0"/>
              </a:spcBef>
              <a:spcAft>
                <a:spcPts val="0"/>
              </a:spcAft>
              <a:buClr>
                <a:srgbClr val="434343"/>
              </a:buClr>
              <a:buSzPts val="1800"/>
              <a:buChar char="●"/>
            </a:pPr>
            <a:r>
              <a:rPr lang="en">
                <a:solidFill>
                  <a:srgbClr val="434343"/>
                </a:solidFill>
              </a:rPr>
              <a:t>Visual Learner</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
                <a:solidFill>
                  <a:srgbClr val="434343"/>
                </a:solidFill>
              </a:rPr>
              <a:t>Verbal Comprehension</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
                <a:solidFill>
                  <a:srgbClr val="434343"/>
                </a:solidFill>
              </a:rPr>
              <a:t>Oral Expression</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
                <a:solidFill>
                  <a:srgbClr val="434343"/>
                </a:solidFill>
              </a:rPr>
              <a:t>Memory</a:t>
            </a:r>
            <a:endParaRPr>
              <a:solidFill>
                <a:srgbClr val="434343"/>
              </a:solidFill>
            </a:endParaRPr>
          </a:p>
          <a:p>
            <a:pPr marL="457200" lvl="0" indent="-342900" algn="l" rtl="0">
              <a:lnSpc>
                <a:spcPct val="100000"/>
              </a:lnSpc>
              <a:spcBef>
                <a:spcPts val="0"/>
              </a:spcBef>
              <a:spcAft>
                <a:spcPts val="0"/>
              </a:spcAft>
              <a:buClr>
                <a:srgbClr val="434343"/>
              </a:buClr>
              <a:buSzPts val="1800"/>
              <a:buChar char="●"/>
            </a:pPr>
            <a:r>
              <a:rPr lang="en">
                <a:solidFill>
                  <a:srgbClr val="434343"/>
                </a:solidFill>
              </a:rPr>
              <a:t>Works well in groups</a:t>
            </a:r>
            <a:endParaRPr>
              <a:solidFill>
                <a:srgbClr val="434343"/>
              </a:solidFill>
            </a:endParaRPr>
          </a:p>
        </p:txBody>
      </p:sp>
      <p:sp>
        <p:nvSpPr>
          <p:cNvPr id="152" name="Google Shape;152;p24"/>
          <p:cNvSpPr txBox="1"/>
          <p:nvPr/>
        </p:nvSpPr>
        <p:spPr>
          <a:xfrm>
            <a:off x="4425950" y="2395350"/>
            <a:ext cx="4242300" cy="236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u="sng">
                <a:latin typeface="Open Sans"/>
                <a:ea typeface="Open Sans"/>
                <a:cs typeface="Open Sans"/>
                <a:sym typeface="Open Sans"/>
              </a:rPr>
              <a:t>Needs​</a:t>
            </a:r>
            <a:endParaRPr sz="1800" b="1" u="sng">
              <a:latin typeface="Open Sans"/>
              <a:ea typeface="Open Sans"/>
              <a:cs typeface="Open Sans"/>
              <a:sym typeface="Open Sans"/>
            </a:endParaRPr>
          </a:p>
          <a:p>
            <a:pPr marL="5334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Reading – Decoding​</a:t>
            </a:r>
            <a:endParaRPr sz="1800">
              <a:solidFill>
                <a:srgbClr val="434343"/>
              </a:solidFill>
              <a:latin typeface="Open Sans"/>
              <a:ea typeface="Open Sans"/>
              <a:cs typeface="Open Sans"/>
              <a:sym typeface="Open Sans"/>
            </a:endParaRPr>
          </a:p>
          <a:p>
            <a:pPr marL="5334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Written expression​</a:t>
            </a:r>
            <a:endParaRPr sz="1800">
              <a:solidFill>
                <a:srgbClr val="434343"/>
              </a:solidFill>
              <a:latin typeface="Open Sans"/>
              <a:ea typeface="Open Sans"/>
              <a:cs typeface="Open Sans"/>
              <a:sym typeface="Open Sans"/>
            </a:endParaRPr>
          </a:p>
          <a:p>
            <a:pPr marL="5334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Math computation</a:t>
            </a:r>
            <a:endParaRPr sz="1800">
              <a:solidFill>
                <a:srgbClr val="434343"/>
              </a:solidFill>
              <a:latin typeface="Open Sans"/>
              <a:ea typeface="Open Sans"/>
              <a:cs typeface="Open Sans"/>
              <a:sym typeface="Open Sans"/>
            </a:endParaRPr>
          </a:p>
          <a:p>
            <a:pPr marL="5334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Processing speed</a:t>
            </a:r>
            <a:endParaRPr sz="1800">
              <a:solidFill>
                <a:srgbClr val="434343"/>
              </a:solidFill>
              <a:latin typeface="Open Sans"/>
              <a:ea typeface="Open Sans"/>
              <a:cs typeface="Open Sans"/>
              <a:sym typeface="Open Sans"/>
            </a:endParaRPr>
          </a:p>
          <a:p>
            <a:pPr marL="533400" lvl="0" indent="-342900" algn="l" rtl="0">
              <a:lnSpc>
                <a:spcPct val="115000"/>
              </a:lnSpc>
              <a:spcBef>
                <a:spcPts val="0"/>
              </a:spcBef>
              <a:spcAft>
                <a:spcPts val="0"/>
              </a:spcAft>
              <a:buClr>
                <a:srgbClr val="434343"/>
              </a:buClr>
              <a:buSzPts val="1800"/>
              <a:buFont typeface="Open Sans"/>
              <a:buChar char="●"/>
            </a:pPr>
            <a:r>
              <a:rPr lang="en" sz="1800">
                <a:solidFill>
                  <a:srgbClr val="434343"/>
                </a:solidFill>
                <a:latin typeface="Open Sans"/>
                <a:ea typeface="Open Sans"/>
                <a:cs typeface="Open Sans"/>
                <a:sym typeface="Open Sans"/>
              </a:rPr>
              <a:t>Executive Functioning – focus, organization, task completion​</a:t>
            </a:r>
            <a:endParaRPr sz="1800">
              <a:solidFill>
                <a:srgbClr val="434343"/>
              </a:solidFill>
              <a:latin typeface="Open Sans"/>
              <a:ea typeface="Open Sans"/>
              <a:cs typeface="Open Sans"/>
              <a:sym typeface="Open Sans"/>
            </a:endParaRPr>
          </a:p>
          <a:p>
            <a:pPr marL="0" lvl="0" indent="0" algn="l" rtl="0">
              <a:spcBef>
                <a:spcPts val="0"/>
              </a:spcBef>
              <a:spcAft>
                <a:spcPts val="0"/>
              </a:spcAft>
              <a:buClr>
                <a:srgbClr val="000000"/>
              </a:buClr>
              <a:buSzPts val="1100"/>
              <a:buFont typeface="Arial"/>
              <a:buNone/>
            </a:pPr>
            <a:endParaRPr sz="1800">
              <a:solidFill>
                <a:srgbClr val="434343"/>
              </a:solidFill>
              <a:latin typeface="Open Sans"/>
              <a:ea typeface="Open Sans"/>
              <a:cs typeface="Open Sans"/>
              <a:sym typeface="Open Sans"/>
            </a:endParaRPr>
          </a:p>
        </p:txBody>
      </p:sp>
      <p:sp>
        <p:nvSpPr>
          <p:cNvPr id="153" name="Google Shape;153;p24"/>
          <p:cNvSpPr txBox="1"/>
          <p:nvPr/>
        </p:nvSpPr>
        <p:spPr>
          <a:xfrm>
            <a:off x="197850" y="844800"/>
            <a:ext cx="8748300" cy="14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800">
                <a:latin typeface="Open Sans"/>
                <a:ea typeface="Open Sans"/>
                <a:cs typeface="Open Sans"/>
                <a:sym typeface="Open Sans"/>
              </a:rPr>
              <a:t>Teachers can </a:t>
            </a:r>
            <a:r>
              <a:rPr lang="en" sz="1800" b="1">
                <a:latin typeface="Open Sans"/>
                <a:ea typeface="Open Sans"/>
                <a:cs typeface="Open Sans"/>
                <a:sym typeface="Open Sans"/>
              </a:rPr>
              <a:t>leverage strengths</a:t>
            </a:r>
            <a:r>
              <a:rPr lang="en" sz="1800">
                <a:latin typeface="Open Sans"/>
                <a:ea typeface="Open Sans"/>
                <a:cs typeface="Open Sans"/>
                <a:sym typeface="Open Sans"/>
              </a:rPr>
              <a:t> when designing lessons, units and activities.  Accommodations may reflect the strengths but are essential to </a:t>
            </a:r>
            <a:r>
              <a:rPr lang="en" sz="1800" b="1">
                <a:latin typeface="Open Sans"/>
                <a:ea typeface="Open Sans"/>
                <a:cs typeface="Open Sans"/>
                <a:sym typeface="Open Sans"/>
              </a:rPr>
              <a:t>address needs</a:t>
            </a:r>
            <a:r>
              <a:rPr lang="en" sz="1800">
                <a:latin typeface="Open Sans"/>
                <a:ea typeface="Open Sans"/>
                <a:cs typeface="Open Sans"/>
                <a:sym typeface="Open Sans"/>
              </a:rPr>
              <a:t> by supporting instruction and assessment of knowledge and skills.</a:t>
            </a:r>
            <a:endParaRPr sz="180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5"/>
          <p:cNvSpPr txBox="1">
            <a:spLocks noGrp="1"/>
          </p:cNvSpPr>
          <p:nvPr>
            <p:ph type="title"/>
          </p:nvPr>
        </p:nvSpPr>
        <p:spPr>
          <a:xfrm>
            <a:off x="197825" y="139275"/>
            <a:ext cx="42603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Operationalizing Strengths</a:t>
            </a:r>
            <a:endParaRPr sz="3300"/>
          </a:p>
        </p:txBody>
      </p:sp>
      <p:sp>
        <p:nvSpPr>
          <p:cNvPr id="159" name="Google Shape;159;p25"/>
          <p:cNvSpPr txBox="1">
            <a:spLocks noGrp="1"/>
          </p:cNvSpPr>
          <p:nvPr>
            <p:ph type="body" idx="1"/>
          </p:nvPr>
        </p:nvSpPr>
        <p:spPr>
          <a:xfrm>
            <a:off x="5724975" y="139275"/>
            <a:ext cx="2655600" cy="1647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a:t>Strengths</a:t>
            </a:r>
            <a:endParaRPr b="1" u="sng"/>
          </a:p>
          <a:p>
            <a:pPr marL="0" lvl="0" indent="0" algn="l" rtl="0">
              <a:lnSpc>
                <a:spcPct val="100000"/>
              </a:lnSpc>
              <a:spcBef>
                <a:spcPts val="0"/>
              </a:spcBef>
              <a:spcAft>
                <a:spcPts val="0"/>
              </a:spcAft>
              <a:buNone/>
            </a:pPr>
            <a:r>
              <a:rPr lang="en" b="1">
                <a:solidFill>
                  <a:srgbClr val="1155CC"/>
                </a:solidFill>
              </a:rPr>
              <a:t>Visual Learner</a:t>
            </a:r>
            <a:endParaRPr b="1">
              <a:solidFill>
                <a:srgbClr val="1155CC"/>
              </a:solidFill>
            </a:endParaRPr>
          </a:p>
          <a:p>
            <a:pPr marL="0" lvl="0" indent="0" algn="l" rtl="0">
              <a:lnSpc>
                <a:spcPct val="100000"/>
              </a:lnSpc>
              <a:spcBef>
                <a:spcPts val="0"/>
              </a:spcBef>
              <a:spcAft>
                <a:spcPts val="0"/>
              </a:spcAft>
              <a:buNone/>
            </a:pPr>
            <a:r>
              <a:rPr lang="en"/>
              <a:t>Verbal Comprehension</a:t>
            </a:r>
            <a:endParaRPr/>
          </a:p>
          <a:p>
            <a:pPr marL="0" lvl="0" indent="0" algn="l" rtl="0">
              <a:lnSpc>
                <a:spcPct val="100000"/>
              </a:lnSpc>
              <a:spcBef>
                <a:spcPts val="0"/>
              </a:spcBef>
              <a:spcAft>
                <a:spcPts val="0"/>
              </a:spcAft>
              <a:buNone/>
            </a:pPr>
            <a:r>
              <a:rPr lang="en" b="1">
                <a:solidFill>
                  <a:srgbClr val="1155CC"/>
                </a:solidFill>
              </a:rPr>
              <a:t>Oral Expression</a:t>
            </a:r>
            <a:endParaRPr b="1">
              <a:solidFill>
                <a:srgbClr val="1155CC"/>
              </a:solidFill>
            </a:endParaRPr>
          </a:p>
          <a:p>
            <a:pPr marL="0" lvl="0" indent="0" algn="l" rtl="0">
              <a:lnSpc>
                <a:spcPct val="100000"/>
              </a:lnSpc>
              <a:spcBef>
                <a:spcPts val="0"/>
              </a:spcBef>
              <a:spcAft>
                <a:spcPts val="0"/>
              </a:spcAft>
              <a:buNone/>
            </a:pPr>
            <a:r>
              <a:rPr lang="en"/>
              <a:t>Works well in groups</a:t>
            </a:r>
            <a:endParaRPr/>
          </a:p>
          <a:p>
            <a:pPr marL="0" lvl="0" indent="0" algn="l" rtl="0">
              <a:lnSpc>
                <a:spcPct val="100000"/>
              </a:lnSpc>
              <a:spcBef>
                <a:spcPts val="0"/>
              </a:spcBef>
              <a:spcAft>
                <a:spcPts val="0"/>
              </a:spcAft>
              <a:buNone/>
            </a:pPr>
            <a:endParaRPr/>
          </a:p>
        </p:txBody>
      </p:sp>
      <p:sp>
        <p:nvSpPr>
          <p:cNvPr id="160" name="Google Shape;160;p25"/>
          <p:cNvSpPr txBox="1"/>
          <p:nvPr/>
        </p:nvSpPr>
        <p:spPr>
          <a:xfrm>
            <a:off x="197825" y="1303800"/>
            <a:ext cx="3471000" cy="253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600" b="1">
                <a:solidFill>
                  <a:srgbClr val="1155CC"/>
                </a:solidFill>
                <a:latin typeface="Open Sans"/>
                <a:ea typeface="Open Sans"/>
                <a:cs typeface="Open Sans"/>
                <a:sym typeface="Open Sans"/>
              </a:rPr>
              <a:t>Visual Learner​</a:t>
            </a:r>
            <a:endParaRPr sz="1600" b="1">
              <a:solidFill>
                <a:srgbClr val="1155CC"/>
              </a:solidFill>
              <a:latin typeface="Open Sans"/>
              <a:ea typeface="Open Sans"/>
              <a:cs typeface="Open Sans"/>
              <a:sym typeface="Open Sans"/>
            </a:endParaRPr>
          </a:p>
          <a:p>
            <a:pPr marL="533400" lvl="0"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Learns well when material is presented in picture or concrete forms​</a:t>
            </a:r>
            <a:endParaRPr>
              <a:solidFill>
                <a:srgbClr val="434343"/>
              </a:solidFill>
              <a:latin typeface="Open Sans"/>
              <a:ea typeface="Open Sans"/>
              <a:cs typeface="Open Sans"/>
              <a:sym typeface="Open Sans"/>
            </a:endParaRPr>
          </a:p>
          <a:p>
            <a:pPr marL="533400" lvl="0"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Benefits from using graphic organizers to brainstorm ​</a:t>
            </a:r>
            <a:endParaRPr>
              <a:solidFill>
                <a:srgbClr val="434343"/>
              </a:solidFill>
              <a:latin typeface="Open Sans"/>
              <a:ea typeface="Open Sans"/>
              <a:cs typeface="Open Sans"/>
              <a:sym typeface="Open Sans"/>
            </a:endParaRPr>
          </a:p>
          <a:p>
            <a:pPr marL="533400" lvl="0"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Visuals support comprehension  of spoken and written material​</a:t>
            </a:r>
            <a:endParaRPr>
              <a:solidFill>
                <a:srgbClr val="434343"/>
              </a:solidFill>
              <a:latin typeface="Open Sans"/>
              <a:ea typeface="Open Sans"/>
              <a:cs typeface="Open Sans"/>
              <a:sym typeface="Open Sans"/>
            </a:endParaRPr>
          </a:p>
          <a:p>
            <a:pPr marL="533400" lvl="0"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Remembers visual information better e.g., diagrams, charts, graphs, material they have written/typed​</a:t>
            </a:r>
            <a:endParaRPr>
              <a:solidFill>
                <a:srgbClr val="434343"/>
              </a:solidFill>
              <a:latin typeface="Open Sans"/>
              <a:ea typeface="Open Sans"/>
              <a:cs typeface="Open Sans"/>
              <a:sym typeface="Open Sans"/>
            </a:endParaRPr>
          </a:p>
          <a:p>
            <a:pPr marL="533400" lvl="0"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May like flashcards for studying​</a:t>
            </a: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61" name="Google Shape;161;p25"/>
          <p:cNvSpPr txBox="1"/>
          <p:nvPr/>
        </p:nvSpPr>
        <p:spPr>
          <a:xfrm>
            <a:off x="3866625" y="1912175"/>
            <a:ext cx="5277300" cy="299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600" b="1">
                <a:solidFill>
                  <a:srgbClr val="1155CC"/>
                </a:solidFill>
                <a:latin typeface="Open Sans"/>
                <a:ea typeface="Open Sans"/>
                <a:cs typeface="Open Sans"/>
                <a:sym typeface="Open Sans"/>
              </a:rPr>
              <a:t>Oral expression​</a:t>
            </a:r>
            <a:endParaRPr sz="1600" b="1">
              <a:solidFill>
                <a:srgbClr val="1155CC"/>
              </a:solidFill>
              <a:latin typeface="Open Sans"/>
              <a:ea typeface="Open Sans"/>
              <a:cs typeface="Open Sans"/>
              <a:sym typeface="Open Sans"/>
            </a:endParaRPr>
          </a:p>
          <a:p>
            <a:pPr marL="533400" lvl="0"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May have an expanded vocabulary​</a:t>
            </a:r>
            <a:endParaRPr>
              <a:solidFill>
                <a:srgbClr val="434343"/>
              </a:solidFill>
              <a:latin typeface="Open Sans"/>
              <a:ea typeface="Open Sans"/>
              <a:cs typeface="Open Sans"/>
              <a:sym typeface="Open Sans"/>
            </a:endParaRPr>
          </a:p>
          <a:p>
            <a:pPr marL="533400" lvl="0"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May be successful when expressing thoughts and feelings, describing or explaining experiences of concepts​</a:t>
            </a:r>
            <a:endParaRPr>
              <a:solidFill>
                <a:srgbClr val="434343"/>
              </a:solidFill>
              <a:latin typeface="Open Sans"/>
              <a:ea typeface="Open Sans"/>
              <a:cs typeface="Open Sans"/>
              <a:sym typeface="Open Sans"/>
            </a:endParaRPr>
          </a:p>
          <a:p>
            <a:pPr marL="533400" lvl="0"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May need to talk  through concepts, ask questions to clarify understanding​</a:t>
            </a:r>
            <a:endParaRPr>
              <a:solidFill>
                <a:srgbClr val="434343"/>
              </a:solidFill>
              <a:latin typeface="Open Sans"/>
              <a:ea typeface="Open Sans"/>
              <a:cs typeface="Open Sans"/>
              <a:sym typeface="Open Sans"/>
            </a:endParaRPr>
          </a:p>
          <a:p>
            <a:pPr marL="533400" lvl="0"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May benefit from opportunities for group discussion​</a:t>
            </a:r>
            <a:endParaRPr>
              <a:solidFill>
                <a:srgbClr val="434343"/>
              </a:solidFill>
              <a:latin typeface="Open Sans"/>
              <a:ea typeface="Open Sans"/>
              <a:cs typeface="Open Sans"/>
              <a:sym typeface="Open Sans"/>
            </a:endParaRPr>
          </a:p>
          <a:p>
            <a:pPr marL="533400" lvl="0"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May like to study using Mnemonics, or by reading information out loud​</a:t>
            </a:r>
            <a:endParaRPr>
              <a:solidFill>
                <a:srgbClr val="434343"/>
              </a:solidFill>
              <a:latin typeface="Open Sans"/>
              <a:ea typeface="Open Sans"/>
              <a:cs typeface="Open Sans"/>
              <a:sym typeface="Open Sans"/>
            </a:endParaRPr>
          </a:p>
          <a:p>
            <a:pPr marL="533400" lvl="0" indent="-317500" algn="l" rtl="0">
              <a:lnSpc>
                <a:spcPct val="115000"/>
              </a:lnSpc>
              <a:spcBef>
                <a:spcPts val="0"/>
              </a:spcBef>
              <a:spcAft>
                <a:spcPts val="0"/>
              </a:spcAft>
              <a:buClr>
                <a:srgbClr val="434343"/>
              </a:buClr>
              <a:buSzPts val="1400"/>
              <a:buFont typeface="Open Sans"/>
              <a:buChar char="●"/>
            </a:pPr>
            <a:r>
              <a:rPr lang="en">
                <a:solidFill>
                  <a:srgbClr val="434343"/>
                </a:solidFill>
                <a:latin typeface="Open Sans"/>
                <a:ea typeface="Open Sans"/>
                <a:cs typeface="Open Sans"/>
                <a:sym typeface="Open Sans"/>
              </a:rPr>
              <a:t>May be able to provide verbal answers with increased details and complexity vs written answers</a:t>
            </a:r>
            <a:endParaRPr>
              <a:solidFill>
                <a:srgbClr val="434343"/>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62" name="Google Shape;162;p25"/>
          <p:cNvSpPr/>
          <p:nvPr/>
        </p:nvSpPr>
        <p:spPr>
          <a:xfrm rot="-622775">
            <a:off x="2480273" y="917917"/>
            <a:ext cx="3250289" cy="233607"/>
          </a:xfrm>
          <a:prstGeom prst="leftArrow">
            <a:avLst>
              <a:gd name="adj1" fmla="val 50000"/>
              <a:gd name="adj2" fmla="val 500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C78D8"/>
              </a:solidFill>
            </a:endParaRPr>
          </a:p>
        </p:txBody>
      </p:sp>
      <p:sp>
        <p:nvSpPr>
          <p:cNvPr id="163" name="Google Shape;163;p25"/>
          <p:cNvSpPr/>
          <p:nvPr/>
        </p:nvSpPr>
        <p:spPr>
          <a:xfrm rot="-2164406">
            <a:off x="4674389" y="1425172"/>
            <a:ext cx="1152471" cy="275066"/>
          </a:xfrm>
          <a:prstGeom prst="leftArrow">
            <a:avLst>
              <a:gd name="adj1" fmla="val 50000"/>
              <a:gd name="adj2" fmla="val 50000"/>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08700" y="233550"/>
            <a:ext cx="2841600" cy="129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Accommodating </a:t>
            </a:r>
            <a:endParaRPr/>
          </a:p>
          <a:p>
            <a:pPr marL="0" lvl="0" indent="0" algn="ctr" rtl="0">
              <a:spcBef>
                <a:spcPts val="0"/>
              </a:spcBef>
              <a:spcAft>
                <a:spcPts val="0"/>
              </a:spcAft>
              <a:buNone/>
            </a:pPr>
            <a:r>
              <a:rPr lang="en"/>
              <a:t>Needs</a:t>
            </a:r>
            <a:endParaRPr/>
          </a:p>
        </p:txBody>
      </p:sp>
      <p:sp>
        <p:nvSpPr>
          <p:cNvPr id="169" name="Google Shape;169;p26"/>
          <p:cNvSpPr txBox="1">
            <a:spLocks noGrp="1"/>
          </p:cNvSpPr>
          <p:nvPr>
            <p:ph type="body" idx="1"/>
          </p:nvPr>
        </p:nvSpPr>
        <p:spPr>
          <a:xfrm>
            <a:off x="159625" y="2103125"/>
            <a:ext cx="4327500" cy="2589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Clr>
                <a:srgbClr val="000000"/>
              </a:buClr>
              <a:buSzPts val="1100"/>
              <a:buFont typeface="Arial"/>
              <a:buNone/>
            </a:pPr>
            <a:r>
              <a:rPr lang="en" b="1">
                <a:solidFill>
                  <a:srgbClr val="434343"/>
                </a:solidFill>
              </a:rPr>
              <a:t>Environmental Accommodations</a:t>
            </a:r>
            <a:r>
              <a:rPr lang="en">
                <a:solidFill>
                  <a:srgbClr val="434343"/>
                </a:solidFill>
              </a:rPr>
              <a:t>​</a:t>
            </a:r>
            <a:endParaRPr>
              <a:solidFill>
                <a:srgbClr val="434343"/>
              </a:solidFill>
            </a:endParaRPr>
          </a:p>
          <a:p>
            <a:pPr marL="558800" lvl="0" indent="-330200" algn="l" rtl="0">
              <a:spcBef>
                <a:spcPts val="0"/>
              </a:spcBef>
              <a:spcAft>
                <a:spcPts val="0"/>
              </a:spcAft>
              <a:buClr>
                <a:srgbClr val="434343"/>
              </a:buClr>
              <a:buSzPts val="1600"/>
              <a:buFont typeface="Open Sans"/>
              <a:buChar char="●"/>
            </a:pPr>
            <a:r>
              <a:rPr lang="en" sz="1600" b="1">
                <a:solidFill>
                  <a:srgbClr val="434343"/>
                </a:solidFill>
              </a:rPr>
              <a:t>Strategic seating near the teacher’s desk, beside a calm peer</a:t>
            </a:r>
            <a:endParaRPr sz="600" b="1">
              <a:solidFill>
                <a:srgbClr val="434343"/>
              </a:solidFill>
            </a:endParaRPr>
          </a:p>
          <a:p>
            <a:pPr marL="457200" lvl="0" indent="0" algn="l" rtl="0">
              <a:spcBef>
                <a:spcPts val="0"/>
              </a:spcBef>
              <a:spcAft>
                <a:spcPts val="0"/>
              </a:spcAft>
              <a:buNone/>
            </a:pPr>
            <a:endParaRPr sz="600" b="1">
              <a:solidFill>
                <a:srgbClr val="434343"/>
              </a:solidFill>
            </a:endParaRPr>
          </a:p>
          <a:p>
            <a:pPr marL="558800" lvl="0" indent="-330200" algn="l" rtl="0">
              <a:spcBef>
                <a:spcPts val="0"/>
              </a:spcBef>
              <a:spcAft>
                <a:spcPts val="0"/>
              </a:spcAft>
              <a:buClr>
                <a:srgbClr val="434343"/>
              </a:buClr>
              <a:buSzPts val="1600"/>
              <a:buFont typeface="Open Sans"/>
              <a:buChar char="●"/>
            </a:pPr>
            <a:r>
              <a:rPr lang="en" sz="1600">
                <a:solidFill>
                  <a:srgbClr val="434343"/>
                </a:solidFill>
              </a:rPr>
              <a:t>Quiet setting​, or use of an alternate work space</a:t>
            </a:r>
            <a:endParaRPr sz="600">
              <a:solidFill>
                <a:srgbClr val="434343"/>
              </a:solidFill>
            </a:endParaRPr>
          </a:p>
          <a:p>
            <a:pPr marL="457200" lvl="0" indent="0" algn="l" rtl="0">
              <a:spcBef>
                <a:spcPts val="0"/>
              </a:spcBef>
              <a:spcAft>
                <a:spcPts val="0"/>
              </a:spcAft>
              <a:buNone/>
            </a:pPr>
            <a:endParaRPr sz="600">
              <a:solidFill>
                <a:srgbClr val="434343"/>
              </a:solidFill>
            </a:endParaRPr>
          </a:p>
          <a:p>
            <a:pPr marL="558800" lvl="0" indent="-330200" algn="l" rtl="0">
              <a:spcBef>
                <a:spcPts val="0"/>
              </a:spcBef>
              <a:spcAft>
                <a:spcPts val="0"/>
              </a:spcAft>
              <a:buClr>
                <a:srgbClr val="434343"/>
              </a:buClr>
              <a:buSzPts val="1600"/>
              <a:buFont typeface="Open Sans"/>
              <a:buChar char="●"/>
            </a:pPr>
            <a:r>
              <a:rPr lang="en" sz="1600" b="1">
                <a:solidFill>
                  <a:srgbClr val="434343"/>
                </a:solidFill>
              </a:rPr>
              <a:t>Use of headphones or study carol when needed​</a:t>
            </a:r>
            <a:endParaRPr sz="1600" b="1">
              <a:solidFill>
                <a:srgbClr val="434343"/>
              </a:solidFill>
            </a:endParaRPr>
          </a:p>
          <a:p>
            <a:pPr marL="457200" lvl="0" indent="0" algn="l" rtl="0">
              <a:spcBef>
                <a:spcPts val="0"/>
              </a:spcBef>
              <a:spcAft>
                <a:spcPts val="0"/>
              </a:spcAft>
              <a:buNone/>
            </a:pPr>
            <a:endParaRPr sz="1600" b="1">
              <a:solidFill>
                <a:srgbClr val="434343"/>
              </a:solidFill>
            </a:endParaRPr>
          </a:p>
          <a:p>
            <a:pPr marL="0" lvl="0" indent="0" algn="l" rtl="0">
              <a:spcBef>
                <a:spcPts val="0"/>
              </a:spcBef>
              <a:spcAft>
                <a:spcPts val="1600"/>
              </a:spcAft>
              <a:buNone/>
            </a:pPr>
            <a:endParaRPr sz="1600"/>
          </a:p>
        </p:txBody>
      </p:sp>
      <p:sp>
        <p:nvSpPr>
          <p:cNvPr id="170" name="Google Shape;170;p26"/>
          <p:cNvSpPr txBox="1"/>
          <p:nvPr/>
        </p:nvSpPr>
        <p:spPr>
          <a:xfrm>
            <a:off x="4572000" y="453450"/>
            <a:ext cx="4242900" cy="4381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rgbClr val="000000"/>
              </a:buClr>
              <a:buSzPts val="1100"/>
              <a:buFont typeface="Arial"/>
              <a:buNone/>
            </a:pPr>
            <a:r>
              <a:rPr lang="en" sz="1800" b="1">
                <a:solidFill>
                  <a:srgbClr val="434343"/>
                </a:solidFill>
                <a:latin typeface="Open Sans"/>
                <a:ea typeface="Open Sans"/>
                <a:cs typeface="Open Sans"/>
                <a:sym typeface="Open Sans"/>
              </a:rPr>
              <a:t>Instructional Accommodations</a:t>
            </a:r>
            <a:r>
              <a:rPr lang="en" sz="1800">
                <a:solidFill>
                  <a:srgbClr val="434343"/>
                </a:solidFill>
                <a:latin typeface="Open Sans"/>
                <a:ea typeface="Open Sans"/>
                <a:cs typeface="Open Sans"/>
                <a:sym typeface="Open Sans"/>
              </a:rPr>
              <a:t>​</a:t>
            </a:r>
            <a:endParaRPr sz="18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Use of assistive technology (text to speech and speech to text)​</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Duplicate or electronic notes​</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Graphic organizers and mind maps​ (electronic preferred)</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Organizational coaching and time management aids​</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Visual and verbal cueing ​</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Extra time for processing​</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Use of manipulatives</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Chunk work into sections</a:t>
            </a:r>
            <a:endParaRPr sz="1600">
              <a:solidFill>
                <a:srgbClr val="434343"/>
              </a:solidFill>
              <a:latin typeface="Open Sans"/>
              <a:ea typeface="Open Sans"/>
              <a:cs typeface="Open Sans"/>
              <a:sym typeface="Open Sans"/>
            </a:endParaRPr>
          </a:p>
          <a:p>
            <a:pPr marL="0" lvl="0" indent="0" algn="l" rtl="0">
              <a:spcBef>
                <a:spcPts val="0"/>
              </a:spcBef>
              <a:spcAft>
                <a:spcPts val="0"/>
              </a:spcAft>
              <a:buNone/>
            </a:pPr>
            <a:endParaRPr sz="1600">
              <a:latin typeface="Open Sans"/>
              <a:ea typeface="Open Sans"/>
              <a:cs typeface="Open Sans"/>
              <a:sym typeface="Open Sans"/>
            </a:endParaRPr>
          </a:p>
        </p:txBody>
      </p:sp>
      <p:sp>
        <p:nvSpPr>
          <p:cNvPr id="171" name="Google Shape;171;p26"/>
          <p:cNvSpPr/>
          <p:nvPr/>
        </p:nvSpPr>
        <p:spPr>
          <a:xfrm>
            <a:off x="3760075" y="879350"/>
            <a:ext cx="975600" cy="10362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3292500" y="453450"/>
            <a:ext cx="1137300" cy="557400"/>
          </a:xfrm>
          <a:prstGeom prst="curvedDownArrow">
            <a:avLst>
              <a:gd name="adj1" fmla="val 25000"/>
              <a:gd name="adj2" fmla="val 50000"/>
              <a:gd name="adj3"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75875" y="253000"/>
            <a:ext cx="2841600" cy="126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Accommodating </a:t>
            </a:r>
            <a:endParaRPr/>
          </a:p>
          <a:p>
            <a:pPr marL="0" lvl="0" indent="0" algn="ctr" rtl="0">
              <a:spcBef>
                <a:spcPts val="0"/>
              </a:spcBef>
              <a:spcAft>
                <a:spcPts val="0"/>
              </a:spcAft>
              <a:buNone/>
            </a:pPr>
            <a:r>
              <a:rPr lang="en"/>
              <a:t>Needs</a:t>
            </a:r>
            <a:endParaRPr/>
          </a:p>
        </p:txBody>
      </p:sp>
      <p:sp>
        <p:nvSpPr>
          <p:cNvPr id="178" name="Google Shape;178;p27"/>
          <p:cNvSpPr txBox="1">
            <a:spLocks noGrp="1"/>
          </p:cNvSpPr>
          <p:nvPr>
            <p:ph type="body" idx="1"/>
          </p:nvPr>
        </p:nvSpPr>
        <p:spPr>
          <a:xfrm>
            <a:off x="359700" y="2392775"/>
            <a:ext cx="4088100" cy="24417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b="1">
                <a:solidFill>
                  <a:srgbClr val="434343"/>
                </a:solidFill>
              </a:rPr>
              <a:t>Environmental Accommodations</a:t>
            </a:r>
            <a:r>
              <a:rPr lang="en">
                <a:solidFill>
                  <a:srgbClr val="434343"/>
                </a:solidFill>
              </a:rPr>
              <a:t>​</a:t>
            </a:r>
            <a:endParaRPr>
              <a:solidFill>
                <a:srgbClr val="434343"/>
              </a:solidFill>
            </a:endParaRPr>
          </a:p>
          <a:p>
            <a:pPr marL="558800" lvl="0" indent="-330200" algn="l" rtl="0">
              <a:spcBef>
                <a:spcPts val="0"/>
              </a:spcBef>
              <a:spcAft>
                <a:spcPts val="0"/>
              </a:spcAft>
              <a:buClr>
                <a:srgbClr val="434343"/>
              </a:buClr>
              <a:buSzPts val="1600"/>
              <a:buFont typeface="Open Sans"/>
              <a:buChar char="●"/>
            </a:pPr>
            <a:r>
              <a:rPr lang="en" sz="1600">
                <a:solidFill>
                  <a:srgbClr val="434343"/>
                </a:solidFill>
              </a:rPr>
              <a:t>Strategic seating near the teacher’s desk, beside a calm peer​</a:t>
            </a:r>
            <a:endParaRPr sz="600">
              <a:solidFill>
                <a:srgbClr val="434343"/>
              </a:solidFill>
            </a:endParaRPr>
          </a:p>
          <a:p>
            <a:pPr marL="457200" lvl="0" indent="0" algn="l" rtl="0">
              <a:spcBef>
                <a:spcPts val="0"/>
              </a:spcBef>
              <a:spcAft>
                <a:spcPts val="0"/>
              </a:spcAft>
              <a:buNone/>
            </a:pPr>
            <a:endParaRPr sz="600">
              <a:solidFill>
                <a:srgbClr val="434343"/>
              </a:solidFill>
            </a:endParaRPr>
          </a:p>
          <a:p>
            <a:pPr marL="558800" lvl="0" indent="-330200" algn="l" rtl="0">
              <a:spcBef>
                <a:spcPts val="0"/>
              </a:spcBef>
              <a:spcAft>
                <a:spcPts val="0"/>
              </a:spcAft>
              <a:buClr>
                <a:srgbClr val="434343"/>
              </a:buClr>
              <a:buSzPts val="1600"/>
              <a:buFont typeface="Open Sans"/>
              <a:buChar char="●"/>
            </a:pPr>
            <a:r>
              <a:rPr lang="en" sz="1600" b="1">
                <a:solidFill>
                  <a:srgbClr val="434343"/>
                </a:solidFill>
              </a:rPr>
              <a:t>Quiet setting​, or use of an alternate work space</a:t>
            </a:r>
            <a:endParaRPr sz="1600" b="1">
              <a:solidFill>
                <a:srgbClr val="434343"/>
              </a:solidFill>
            </a:endParaRPr>
          </a:p>
          <a:p>
            <a:pPr marL="457200" lvl="0" indent="0" algn="l" rtl="0">
              <a:spcBef>
                <a:spcPts val="0"/>
              </a:spcBef>
              <a:spcAft>
                <a:spcPts val="0"/>
              </a:spcAft>
              <a:buNone/>
            </a:pPr>
            <a:endParaRPr sz="600" b="1">
              <a:solidFill>
                <a:srgbClr val="434343"/>
              </a:solidFill>
            </a:endParaRPr>
          </a:p>
          <a:p>
            <a:pPr marL="558800" lvl="0" indent="-330200" algn="l" rtl="0">
              <a:spcBef>
                <a:spcPts val="0"/>
              </a:spcBef>
              <a:spcAft>
                <a:spcPts val="0"/>
              </a:spcAft>
              <a:buClr>
                <a:srgbClr val="434343"/>
              </a:buClr>
              <a:buSzPts val="1600"/>
              <a:buFont typeface="Open Sans"/>
              <a:buChar char="●"/>
            </a:pPr>
            <a:r>
              <a:rPr lang="en" sz="1600" b="1">
                <a:solidFill>
                  <a:srgbClr val="434343"/>
                </a:solidFill>
              </a:rPr>
              <a:t>Use of headphones</a:t>
            </a:r>
            <a:r>
              <a:rPr lang="en" sz="1600">
                <a:solidFill>
                  <a:srgbClr val="434343"/>
                </a:solidFill>
              </a:rPr>
              <a:t> or study carol when needed​</a:t>
            </a:r>
            <a:endParaRPr sz="1600">
              <a:solidFill>
                <a:srgbClr val="434343"/>
              </a:solidFill>
            </a:endParaRPr>
          </a:p>
          <a:p>
            <a:pPr marL="0" lvl="0" indent="0" algn="l" rtl="0">
              <a:spcBef>
                <a:spcPts val="0"/>
              </a:spcBef>
              <a:spcAft>
                <a:spcPts val="0"/>
              </a:spcAft>
              <a:buNone/>
            </a:pPr>
            <a:endParaRPr sz="1600" b="1">
              <a:solidFill>
                <a:srgbClr val="434343"/>
              </a:solidFill>
            </a:endParaRPr>
          </a:p>
          <a:p>
            <a:pPr marL="0" lvl="0" indent="0" algn="l" rtl="0">
              <a:spcBef>
                <a:spcPts val="0"/>
              </a:spcBef>
              <a:spcAft>
                <a:spcPts val="1600"/>
              </a:spcAft>
              <a:buNone/>
            </a:pPr>
            <a:endParaRPr/>
          </a:p>
        </p:txBody>
      </p:sp>
      <p:sp>
        <p:nvSpPr>
          <p:cNvPr id="179" name="Google Shape;179;p27"/>
          <p:cNvSpPr txBox="1"/>
          <p:nvPr/>
        </p:nvSpPr>
        <p:spPr>
          <a:xfrm>
            <a:off x="4572000" y="387450"/>
            <a:ext cx="4322400" cy="43686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800" b="1">
                <a:solidFill>
                  <a:srgbClr val="434343"/>
                </a:solidFill>
                <a:latin typeface="Open Sans"/>
                <a:ea typeface="Open Sans"/>
                <a:cs typeface="Open Sans"/>
                <a:sym typeface="Open Sans"/>
              </a:rPr>
              <a:t>Assessment Accommodations</a:t>
            </a:r>
            <a:r>
              <a:rPr lang="en" sz="1800">
                <a:solidFill>
                  <a:srgbClr val="434343"/>
                </a:solidFill>
                <a:latin typeface="Open Sans"/>
                <a:ea typeface="Open Sans"/>
                <a:cs typeface="Open Sans"/>
                <a:sym typeface="Open Sans"/>
              </a:rPr>
              <a:t>​</a:t>
            </a:r>
            <a:endParaRPr sz="18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Oral responses, including recorded responses (audio or video)​</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Oral explanations of written answers​</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Use of assistive technology (text to speech and speech to text)​</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Access to learning tools (manipulatives, number chart)​</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Prompts to return student’s attention to task​</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Extended time limits​</a:t>
            </a:r>
            <a:endParaRPr sz="600">
              <a:solidFill>
                <a:srgbClr val="434343"/>
              </a:solidFill>
              <a:latin typeface="Open Sans"/>
              <a:ea typeface="Open Sans"/>
              <a:cs typeface="Open Sans"/>
              <a:sym typeface="Open Sans"/>
            </a:endParaRPr>
          </a:p>
          <a:p>
            <a:pPr marL="457200" lvl="0" indent="0" algn="l" rtl="0">
              <a:lnSpc>
                <a:spcPct val="115000"/>
              </a:lnSpc>
              <a:spcBef>
                <a:spcPts val="0"/>
              </a:spcBef>
              <a:spcAft>
                <a:spcPts val="0"/>
              </a:spcAft>
              <a:buNone/>
            </a:pPr>
            <a:endParaRPr sz="600">
              <a:solidFill>
                <a:srgbClr val="434343"/>
              </a:solidFill>
              <a:latin typeface="Open Sans"/>
              <a:ea typeface="Open Sans"/>
              <a:cs typeface="Open Sans"/>
              <a:sym typeface="Open Sans"/>
            </a:endParaRPr>
          </a:p>
          <a:p>
            <a:pPr marL="558800" lvl="0" indent="-330200" algn="l" rtl="0">
              <a:lnSpc>
                <a:spcPct val="115000"/>
              </a:lnSpc>
              <a:spcBef>
                <a:spcPts val="0"/>
              </a:spcBef>
              <a:spcAft>
                <a:spcPts val="0"/>
              </a:spcAft>
              <a:buClr>
                <a:srgbClr val="434343"/>
              </a:buClr>
              <a:buSzPts val="1600"/>
              <a:buFont typeface="Open Sans"/>
              <a:buChar char="●"/>
            </a:pPr>
            <a:r>
              <a:rPr lang="en" sz="1600">
                <a:solidFill>
                  <a:srgbClr val="434343"/>
                </a:solidFill>
                <a:latin typeface="Open Sans"/>
                <a:ea typeface="Open Sans"/>
                <a:cs typeface="Open Sans"/>
                <a:sym typeface="Open Sans"/>
              </a:rPr>
              <a:t>Reduction in the number of tasks used to assess a concept or skill​</a:t>
            </a:r>
            <a:endParaRPr sz="1600">
              <a:solidFill>
                <a:srgbClr val="434343"/>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80" name="Google Shape;180;p27"/>
          <p:cNvSpPr/>
          <p:nvPr/>
        </p:nvSpPr>
        <p:spPr>
          <a:xfrm>
            <a:off x="3256938" y="1127675"/>
            <a:ext cx="975600" cy="1036200"/>
          </a:xfrm>
          <a:prstGeom prst="can">
            <a:avLst>
              <a:gd name="adj" fmla="val 25000"/>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7"/>
          <p:cNvSpPr/>
          <p:nvPr/>
        </p:nvSpPr>
        <p:spPr>
          <a:xfrm>
            <a:off x="3720550" y="719700"/>
            <a:ext cx="975600" cy="567600"/>
          </a:xfrm>
          <a:prstGeom prst="curvedDownArrow">
            <a:avLst>
              <a:gd name="adj1" fmla="val 25000"/>
              <a:gd name="adj2" fmla="val 50000"/>
              <a:gd name="adj3" fmla="val 25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243125" y="1707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Continuum of Support</a:t>
            </a:r>
            <a:endParaRPr/>
          </a:p>
        </p:txBody>
      </p:sp>
      <p:sp>
        <p:nvSpPr>
          <p:cNvPr id="187" name="Google Shape;187;p28"/>
          <p:cNvSpPr txBox="1">
            <a:spLocks noGrp="1"/>
          </p:cNvSpPr>
          <p:nvPr>
            <p:ph type="body" idx="1"/>
          </p:nvPr>
        </p:nvSpPr>
        <p:spPr>
          <a:xfrm>
            <a:off x="311700" y="955300"/>
            <a:ext cx="8615100" cy="38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Least to Most Intrusive Pathway of Support</a:t>
            </a:r>
            <a:endParaRPr/>
          </a:p>
        </p:txBody>
      </p:sp>
      <p:grpSp>
        <p:nvGrpSpPr>
          <p:cNvPr id="188" name="Google Shape;188;p28"/>
          <p:cNvGrpSpPr/>
          <p:nvPr/>
        </p:nvGrpSpPr>
        <p:grpSpPr>
          <a:xfrm>
            <a:off x="618820" y="1575830"/>
            <a:ext cx="1418334" cy="2315195"/>
            <a:chOff x="618820" y="1574025"/>
            <a:chExt cx="1418334" cy="2315195"/>
          </a:xfrm>
        </p:grpSpPr>
        <p:cxnSp>
          <p:nvCxnSpPr>
            <p:cNvPr id="189" name="Google Shape;189;p28"/>
            <p:cNvCxnSpPr/>
            <p:nvPr/>
          </p:nvCxnSpPr>
          <p:spPr>
            <a:xfrm>
              <a:off x="1299277"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190" name="Google Shape;190;p28"/>
            <p:cNvSpPr/>
            <p:nvPr/>
          </p:nvSpPr>
          <p:spPr>
            <a:xfrm flipH="1">
              <a:off x="618820" y="2306625"/>
              <a:ext cx="1418100" cy="143400"/>
            </a:xfrm>
            <a:prstGeom prst="parallelogram">
              <a:avLst>
                <a:gd name="adj" fmla="val 96952"/>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1" name="Google Shape;191;p28"/>
            <p:cNvSpPr/>
            <p:nvPr/>
          </p:nvSpPr>
          <p:spPr>
            <a:xfrm>
              <a:off x="619055" y="2460450"/>
              <a:ext cx="1418100" cy="143400"/>
            </a:xfrm>
            <a:prstGeom prst="parallelogram">
              <a:avLst>
                <a:gd name="adj" fmla="val 96952"/>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2" name="Google Shape;192;p28"/>
            <p:cNvGrpSpPr/>
            <p:nvPr/>
          </p:nvGrpSpPr>
          <p:grpSpPr>
            <a:xfrm>
              <a:off x="618950" y="1574025"/>
              <a:ext cx="1418100" cy="2315195"/>
              <a:chOff x="1213908" y="1574025"/>
              <a:chExt cx="1418100" cy="2315195"/>
            </a:xfrm>
          </p:grpSpPr>
          <p:sp>
            <p:nvSpPr>
              <p:cNvPr id="193" name="Google Shape;193;p28"/>
              <p:cNvSpPr txBox="1"/>
              <p:nvPr/>
            </p:nvSpPr>
            <p:spPr>
              <a:xfrm>
                <a:off x="1321858" y="2695025"/>
                <a:ext cx="11673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000" b="1">
                    <a:solidFill>
                      <a:srgbClr val="0C58D3"/>
                    </a:solidFill>
                    <a:latin typeface="Roboto"/>
                    <a:ea typeface="Roboto"/>
                    <a:cs typeface="Roboto"/>
                    <a:sym typeface="Roboto"/>
                  </a:rPr>
                  <a:t>Universal Design</a:t>
                </a:r>
                <a:endParaRPr sz="1000" b="1">
                  <a:solidFill>
                    <a:srgbClr val="0C58D3"/>
                  </a:solidFill>
                  <a:latin typeface="Roboto"/>
                  <a:ea typeface="Roboto"/>
                  <a:cs typeface="Roboto"/>
                  <a:sym typeface="Roboto"/>
                </a:endParaRPr>
              </a:p>
            </p:txBody>
          </p:sp>
          <p:sp>
            <p:nvSpPr>
              <p:cNvPr id="194" name="Google Shape;194;p28"/>
              <p:cNvSpPr txBox="1"/>
              <p:nvPr/>
            </p:nvSpPr>
            <p:spPr>
              <a:xfrm>
                <a:off x="1213908" y="3151820"/>
                <a:ext cx="14181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b="1">
                    <a:solidFill>
                      <a:srgbClr val="0C58D3"/>
                    </a:solidFill>
                    <a:latin typeface="Roboto"/>
                    <a:ea typeface="Roboto"/>
                    <a:cs typeface="Roboto"/>
                    <a:sym typeface="Roboto"/>
                  </a:rPr>
                  <a:t>In-Class</a:t>
                </a:r>
                <a:r>
                  <a:rPr lang="en" sz="800">
                    <a:solidFill>
                      <a:srgbClr val="0C58D3"/>
                    </a:solidFill>
                    <a:latin typeface="Roboto"/>
                    <a:ea typeface="Roboto"/>
                    <a:cs typeface="Roboto"/>
                    <a:sym typeface="Roboto"/>
                  </a:rPr>
                  <a:t> planning for success of all students</a:t>
                </a: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 Differentiated Instruction and assessment</a:t>
                </a:r>
                <a:endParaRPr sz="800">
                  <a:solidFill>
                    <a:srgbClr val="0C58D3"/>
                  </a:solidFill>
                  <a:latin typeface="Roboto"/>
                  <a:ea typeface="Roboto"/>
                  <a:cs typeface="Roboto"/>
                  <a:sym typeface="Roboto"/>
                </a:endParaRPr>
              </a:p>
              <a:p>
                <a:pPr marL="0" lvl="0" indent="0" algn="l" rtl="0">
                  <a:lnSpc>
                    <a:spcPct val="115000"/>
                  </a:lnSpc>
                  <a:spcBef>
                    <a:spcPts val="1600"/>
                  </a:spcBef>
                  <a:spcAft>
                    <a:spcPts val="1600"/>
                  </a:spcAft>
                  <a:buNone/>
                </a:pPr>
                <a:endParaRPr sz="800">
                  <a:solidFill>
                    <a:srgbClr val="0C58D3"/>
                  </a:solidFill>
                  <a:latin typeface="Roboto"/>
                  <a:ea typeface="Roboto"/>
                  <a:cs typeface="Roboto"/>
                  <a:sym typeface="Roboto"/>
                </a:endParaRPr>
              </a:p>
            </p:txBody>
          </p:sp>
          <p:sp>
            <p:nvSpPr>
              <p:cNvPr id="195" name="Google Shape;195;p28"/>
              <p:cNvSpPr txBox="1"/>
              <p:nvPr/>
            </p:nvSpPr>
            <p:spPr>
              <a:xfrm>
                <a:off x="1314039" y="1574025"/>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0C58D3"/>
                    </a:solidFill>
                    <a:latin typeface="Roboto"/>
                    <a:ea typeface="Roboto"/>
                    <a:cs typeface="Roboto"/>
                    <a:sym typeface="Roboto"/>
                  </a:rPr>
                  <a:t>1st</a:t>
                </a:r>
                <a:endParaRPr sz="800">
                  <a:solidFill>
                    <a:srgbClr val="0C58D3"/>
                  </a:solidFill>
                  <a:latin typeface="Roboto"/>
                  <a:ea typeface="Roboto"/>
                  <a:cs typeface="Roboto"/>
                  <a:sym typeface="Roboto"/>
                </a:endParaRPr>
              </a:p>
            </p:txBody>
          </p:sp>
        </p:grpSp>
      </p:grpSp>
      <p:grpSp>
        <p:nvGrpSpPr>
          <p:cNvPr id="196" name="Google Shape;196;p28"/>
          <p:cNvGrpSpPr/>
          <p:nvPr/>
        </p:nvGrpSpPr>
        <p:grpSpPr>
          <a:xfrm>
            <a:off x="1917073" y="1575830"/>
            <a:ext cx="1418334" cy="2315200"/>
            <a:chOff x="1917073" y="1575830"/>
            <a:chExt cx="1418334" cy="2315200"/>
          </a:xfrm>
        </p:grpSpPr>
        <p:cxnSp>
          <p:nvCxnSpPr>
            <p:cNvPr id="197" name="Google Shape;197;p28"/>
            <p:cNvCxnSpPr/>
            <p:nvPr/>
          </p:nvCxnSpPr>
          <p:spPr>
            <a:xfrm>
              <a:off x="2597529" y="1695421"/>
              <a:ext cx="718500" cy="741900"/>
            </a:xfrm>
            <a:prstGeom prst="straightConnector1">
              <a:avLst/>
            </a:prstGeom>
            <a:noFill/>
            <a:ln w="9525" cap="flat" cmpd="sng">
              <a:solidFill>
                <a:srgbClr val="0D5DDF"/>
              </a:solidFill>
              <a:prstDash val="solid"/>
              <a:round/>
              <a:headEnd type="none" w="sm" len="sm"/>
              <a:tailEnd type="none" w="sm" len="sm"/>
            </a:ln>
          </p:spPr>
        </p:cxnSp>
        <p:sp>
          <p:nvSpPr>
            <p:cNvPr id="198" name="Google Shape;198;p28"/>
            <p:cNvSpPr/>
            <p:nvPr/>
          </p:nvSpPr>
          <p:spPr>
            <a:xfrm flipH="1">
              <a:off x="1917073" y="2306625"/>
              <a:ext cx="1418100" cy="143400"/>
            </a:xfrm>
            <a:prstGeom prst="parallelogram">
              <a:avLst>
                <a:gd name="adj" fmla="val 96952"/>
              </a:avLst>
            </a:prstGeom>
            <a:solidFill>
              <a:srgbClr val="6D9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9" name="Google Shape;199;p28"/>
            <p:cNvSpPr/>
            <p:nvPr/>
          </p:nvSpPr>
          <p:spPr>
            <a:xfrm>
              <a:off x="1917307" y="2460450"/>
              <a:ext cx="1418100" cy="143400"/>
            </a:xfrm>
            <a:prstGeom prst="parallelogram">
              <a:avLst>
                <a:gd name="adj" fmla="val 96952"/>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txBox="1"/>
            <p:nvPr/>
          </p:nvSpPr>
          <p:spPr>
            <a:xfrm>
              <a:off x="2021560" y="2696830"/>
              <a:ext cx="11673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000" b="1">
                  <a:solidFill>
                    <a:srgbClr val="0C58D3"/>
                  </a:solidFill>
                  <a:latin typeface="Roboto"/>
                  <a:ea typeface="Roboto"/>
                  <a:cs typeface="Roboto"/>
                  <a:sym typeface="Roboto"/>
                </a:rPr>
                <a:t>Remediation</a:t>
              </a:r>
              <a:endParaRPr sz="1000" b="1">
                <a:solidFill>
                  <a:srgbClr val="0C58D3"/>
                </a:solidFill>
                <a:latin typeface="Roboto"/>
                <a:ea typeface="Roboto"/>
                <a:cs typeface="Roboto"/>
                <a:sym typeface="Roboto"/>
              </a:endParaRPr>
            </a:p>
          </p:txBody>
        </p:sp>
        <p:sp>
          <p:nvSpPr>
            <p:cNvPr id="201" name="Google Shape;201;p28"/>
            <p:cNvSpPr txBox="1"/>
            <p:nvPr/>
          </p:nvSpPr>
          <p:spPr>
            <a:xfrm>
              <a:off x="2023720" y="3153630"/>
              <a:ext cx="11673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b="1">
                  <a:solidFill>
                    <a:srgbClr val="0C58D3"/>
                  </a:solidFill>
                  <a:latin typeface="Roboto"/>
                  <a:ea typeface="Roboto"/>
                  <a:cs typeface="Roboto"/>
                  <a:sym typeface="Roboto"/>
                </a:rPr>
                <a:t>In-Class </a:t>
              </a:r>
              <a:r>
                <a:rPr lang="en" sz="800">
                  <a:solidFill>
                    <a:srgbClr val="0C58D3"/>
                  </a:solidFill>
                  <a:latin typeface="Roboto"/>
                  <a:ea typeface="Roboto"/>
                  <a:cs typeface="Roboto"/>
                  <a:sym typeface="Roboto"/>
                </a:rPr>
                <a:t>review, re-teaching and extra practice to develop skills or knowledge</a:t>
              </a:r>
              <a:endParaRPr sz="800">
                <a:solidFill>
                  <a:srgbClr val="0C58D3"/>
                </a:solidFill>
                <a:latin typeface="Roboto"/>
                <a:ea typeface="Roboto"/>
                <a:cs typeface="Roboto"/>
                <a:sym typeface="Roboto"/>
              </a:endParaRPr>
            </a:p>
            <a:p>
              <a:pPr marL="0" lvl="0" indent="0" algn="l" rtl="0">
                <a:lnSpc>
                  <a:spcPct val="115000"/>
                </a:lnSpc>
                <a:spcBef>
                  <a:spcPts val="1600"/>
                </a:spcBef>
                <a:spcAft>
                  <a:spcPts val="1600"/>
                </a:spcAft>
                <a:buNone/>
              </a:pPr>
              <a:r>
                <a:rPr lang="en" sz="800">
                  <a:solidFill>
                    <a:srgbClr val="0C58D3"/>
                  </a:solidFill>
                  <a:latin typeface="Roboto"/>
                  <a:ea typeface="Roboto"/>
                  <a:cs typeface="Roboto"/>
                  <a:sym typeface="Roboto"/>
                </a:rPr>
                <a:t>Targeted intervention by the classroom teacher</a:t>
              </a:r>
              <a:endParaRPr sz="800">
                <a:solidFill>
                  <a:srgbClr val="0C58D3"/>
                </a:solidFill>
                <a:latin typeface="Roboto"/>
                <a:ea typeface="Roboto"/>
                <a:cs typeface="Roboto"/>
                <a:sym typeface="Roboto"/>
              </a:endParaRPr>
            </a:p>
          </p:txBody>
        </p:sp>
        <p:sp>
          <p:nvSpPr>
            <p:cNvPr id="202" name="Google Shape;202;p28"/>
            <p:cNvSpPr txBox="1"/>
            <p:nvPr/>
          </p:nvSpPr>
          <p:spPr>
            <a:xfrm>
              <a:off x="2013741" y="1575830"/>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0C58D3"/>
                  </a:solidFill>
                  <a:latin typeface="Roboto"/>
                  <a:ea typeface="Roboto"/>
                  <a:cs typeface="Roboto"/>
                  <a:sym typeface="Roboto"/>
                </a:rPr>
                <a:t>2nd</a:t>
              </a:r>
              <a:endParaRPr sz="800">
                <a:solidFill>
                  <a:srgbClr val="0C58D3"/>
                </a:solidFill>
                <a:latin typeface="Roboto"/>
                <a:ea typeface="Roboto"/>
                <a:cs typeface="Roboto"/>
                <a:sym typeface="Roboto"/>
              </a:endParaRPr>
            </a:p>
          </p:txBody>
        </p:sp>
      </p:grpSp>
      <p:grpSp>
        <p:nvGrpSpPr>
          <p:cNvPr id="203" name="Google Shape;203;p28"/>
          <p:cNvGrpSpPr/>
          <p:nvPr/>
        </p:nvGrpSpPr>
        <p:grpSpPr>
          <a:xfrm>
            <a:off x="3154050" y="1575830"/>
            <a:ext cx="1478402" cy="2315195"/>
            <a:chOff x="3154050" y="1575830"/>
            <a:chExt cx="1478402" cy="2315195"/>
          </a:xfrm>
        </p:grpSpPr>
        <p:cxnSp>
          <p:nvCxnSpPr>
            <p:cNvPr id="204" name="Google Shape;204;p28"/>
            <p:cNvCxnSpPr/>
            <p:nvPr/>
          </p:nvCxnSpPr>
          <p:spPr>
            <a:xfrm>
              <a:off x="3894575"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205" name="Google Shape;205;p28"/>
            <p:cNvSpPr/>
            <p:nvPr/>
          </p:nvSpPr>
          <p:spPr>
            <a:xfrm flipH="1">
              <a:off x="3214118" y="2306625"/>
              <a:ext cx="1418100" cy="143400"/>
            </a:xfrm>
            <a:prstGeom prst="parallelogram">
              <a:avLst>
                <a:gd name="adj" fmla="val 96952"/>
              </a:avLst>
            </a:prstGeom>
            <a:solidFill>
              <a:srgbClr val="115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6" name="Google Shape;206;p28"/>
            <p:cNvSpPr/>
            <p:nvPr/>
          </p:nvSpPr>
          <p:spPr>
            <a:xfrm>
              <a:off x="3214352" y="2460450"/>
              <a:ext cx="1418100" cy="143400"/>
            </a:xfrm>
            <a:prstGeom prst="parallelogram">
              <a:avLst>
                <a:gd name="adj" fmla="val 96952"/>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8"/>
            <p:cNvSpPr txBox="1"/>
            <p:nvPr/>
          </p:nvSpPr>
          <p:spPr>
            <a:xfrm>
              <a:off x="3324920" y="2696830"/>
              <a:ext cx="11673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000" b="1">
                  <a:solidFill>
                    <a:srgbClr val="0C58D3"/>
                  </a:solidFill>
                  <a:latin typeface="Roboto"/>
                  <a:ea typeface="Roboto"/>
                  <a:cs typeface="Roboto"/>
                  <a:sym typeface="Roboto"/>
                </a:rPr>
                <a:t>Intervention</a:t>
              </a:r>
              <a:endParaRPr sz="1000" b="1">
                <a:solidFill>
                  <a:srgbClr val="0C58D3"/>
                </a:solidFill>
                <a:latin typeface="Roboto"/>
                <a:ea typeface="Roboto"/>
                <a:cs typeface="Roboto"/>
                <a:sym typeface="Roboto"/>
              </a:endParaRPr>
            </a:p>
          </p:txBody>
        </p:sp>
        <p:sp>
          <p:nvSpPr>
            <p:cNvPr id="208" name="Google Shape;208;p28"/>
            <p:cNvSpPr txBox="1"/>
            <p:nvPr/>
          </p:nvSpPr>
          <p:spPr>
            <a:xfrm>
              <a:off x="3154050" y="3153625"/>
              <a:ext cx="14181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b="1">
                  <a:solidFill>
                    <a:srgbClr val="0C58D3"/>
                  </a:solidFill>
                  <a:latin typeface="Roboto"/>
                  <a:ea typeface="Roboto"/>
                  <a:cs typeface="Roboto"/>
                  <a:sym typeface="Roboto"/>
                </a:rPr>
                <a:t>In-Class </a:t>
              </a:r>
              <a:r>
                <a:rPr lang="en" sz="800">
                  <a:solidFill>
                    <a:srgbClr val="0C58D3"/>
                  </a:solidFill>
                  <a:latin typeface="Roboto"/>
                  <a:ea typeface="Roboto"/>
                  <a:cs typeface="Roboto"/>
                  <a:sym typeface="Roboto"/>
                </a:rPr>
                <a:t>intervention  including direct instruction and increased intensity of remediation strategies</a:t>
              </a:r>
              <a:endParaRPr sz="800">
                <a:solidFill>
                  <a:srgbClr val="0C58D3"/>
                </a:solidFill>
                <a:latin typeface="Roboto"/>
                <a:ea typeface="Roboto"/>
                <a:cs typeface="Roboto"/>
                <a:sym typeface="Roboto"/>
              </a:endParaRPr>
            </a:p>
            <a:p>
              <a:pPr marL="0" lvl="0" indent="0" algn="l" rtl="0">
                <a:lnSpc>
                  <a:spcPct val="115000"/>
                </a:lnSpc>
                <a:spcBef>
                  <a:spcPts val="1600"/>
                </a:spcBef>
                <a:spcAft>
                  <a:spcPts val="1600"/>
                </a:spcAft>
                <a:buNone/>
              </a:pPr>
              <a:r>
                <a:rPr lang="en" sz="800">
                  <a:solidFill>
                    <a:srgbClr val="0C58D3"/>
                  </a:solidFill>
                  <a:latin typeface="Roboto"/>
                  <a:ea typeface="Roboto"/>
                  <a:cs typeface="Roboto"/>
                  <a:sym typeface="Roboto"/>
                </a:rPr>
                <a:t>Use of evidence based interventions</a:t>
              </a:r>
              <a:endParaRPr sz="800">
                <a:solidFill>
                  <a:srgbClr val="0C58D3"/>
                </a:solidFill>
                <a:latin typeface="Roboto"/>
                <a:ea typeface="Roboto"/>
                <a:cs typeface="Roboto"/>
                <a:sym typeface="Roboto"/>
              </a:endParaRPr>
            </a:p>
          </p:txBody>
        </p:sp>
        <p:sp>
          <p:nvSpPr>
            <p:cNvPr id="209" name="Google Shape;209;p28"/>
            <p:cNvSpPr txBox="1"/>
            <p:nvPr/>
          </p:nvSpPr>
          <p:spPr>
            <a:xfrm>
              <a:off x="3317101" y="1575830"/>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0C58D3"/>
                  </a:solidFill>
                  <a:latin typeface="Roboto"/>
                  <a:ea typeface="Roboto"/>
                  <a:cs typeface="Roboto"/>
                  <a:sym typeface="Roboto"/>
                </a:rPr>
                <a:t>3rd</a:t>
              </a:r>
              <a:endParaRPr sz="800">
                <a:solidFill>
                  <a:srgbClr val="0C58D3"/>
                </a:solidFill>
                <a:latin typeface="Roboto"/>
                <a:ea typeface="Roboto"/>
                <a:cs typeface="Roboto"/>
                <a:sym typeface="Roboto"/>
              </a:endParaRPr>
            </a:p>
          </p:txBody>
        </p:sp>
      </p:grpSp>
      <p:grpSp>
        <p:nvGrpSpPr>
          <p:cNvPr id="210" name="Google Shape;210;p28"/>
          <p:cNvGrpSpPr/>
          <p:nvPr/>
        </p:nvGrpSpPr>
        <p:grpSpPr>
          <a:xfrm>
            <a:off x="4408663" y="1575830"/>
            <a:ext cx="1567800" cy="2315195"/>
            <a:chOff x="4408663" y="1575830"/>
            <a:chExt cx="1567800" cy="2315195"/>
          </a:xfrm>
        </p:grpSpPr>
        <p:cxnSp>
          <p:nvCxnSpPr>
            <p:cNvPr id="211" name="Google Shape;211;p28"/>
            <p:cNvCxnSpPr/>
            <p:nvPr/>
          </p:nvCxnSpPr>
          <p:spPr>
            <a:xfrm>
              <a:off x="5192001"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212" name="Google Shape;212;p28"/>
            <p:cNvSpPr/>
            <p:nvPr/>
          </p:nvSpPr>
          <p:spPr>
            <a:xfrm flipH="1">
              <a:off x="4511544" y="2306625"/>
              <a:ext cx="1418100" cy="143400"/>
            </a:xfrm>
            <a:prstGeom prst="parallelogram">
              <a:avLst>
                <a:gd name="adj" fmla="val 96952"/>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3" name="Google Shape;213;p28"/>
            <p:cNvSpPr/>
            <p:nvPr/>
          </p:nvSpPr>
          <p:spPr>
            <a:xfrm>
              <a:off x="4511779" y="2460450"/>
              <a:ext cx="1418100" cy="143400"/>
            </a:xfrm>
            <a:prstGeom prst="parallelogram">
              <a:avLst>
                <a:gd name="adj" fmla="val 96952"/>
              </a:avLst>
            </a:prstGeom>
            <a:solidFill>
              <a:srgbClr val="85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txBox="1"/>
            <p:nvPr/>
          </p:nvSpPr>
          <p:spPr>
            <a:xfrm>
              <a:off x="4492500" y="2718525"/>
              <a:ext cx="1294500" cy="4248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endParaRPr sz="1000" b="1">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1000" b="1">
                <a:solidFill>
                  <a:srgbClr val="0C58D3"/>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endParaRPr sz="1000" b="1">
                <a:solidFill>
                  <a:srgbClr val="0C58D3"/>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 sz="1000" b="1">
                  <a:solidFill>
                    <a:srgbClr val="0C58D3"/>
                  </a:solidFill>
                  <a:latin typeface="Roboto"/>
                  <a:ea typeface="Roboto"/>
                  <a:cs typeface="Roboto"/>
                  <a:sym typeface="Roboto"/>
                </a:rPr>
                <a:t>Accommodated Only  Programming</a:t>
              </a:r>
              <a:endParaRPr sz="1000" b="1">
                <a:solidFill>
                  <a:srgbClr val="0C58D3"/>
                </a:solidFill>
                <a:latin typeface="Roboto"/>
                <a:ea typeface="Roboto"/>
                <a:cs typeface="Roboto"/>
                <a:sym typeface="Roboto"/>
              </a:endParaRPr>
            </a:p>
          </p:txBody>
        </p:sp>
        <p:sp>
          <p:nvSpPr>
            <p:cNvPr id="215" name="Google Shape;215;p28"/>
            <p:cNvSpPr txBox="1"/>
            <p:nvPr/>
          </p:nvSpPr>
          <p:spPr>
            <a:xfrm>
              <a:off x="4408663" y="3153625"/>
              <a:ext cx="15678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May be in an informal plan arranged at a Team Meeting</a:t>
              </a: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School Team may recommend creation of an IEP</a:t>
              </a: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Clr>
                  <a:srgbClr val="000000"/>
                </a:buClr>
                <a:buSzPts val="1100"/>
                <a:buFont typeface="Arial"/>
                <a:buNone/>
              </a:pPr>
              <a:r>
                <a:rPr lang="en" sz="800">
                  <a:solidFill>
                    <a:srgbClr val="0C58D3"/>
                  </a:solidFill>
                  <a:latin typeface="Roboto"/>
                  <a:ea typeface="Roboto"/>
                  <a:cs typeface="Roboto"/>
                  <a:sym typeface="Roboto"/>
                </a:rPr>
                <a:t>May involve support from Special Education Teacher</a:t>
              </a: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p:txBody>
        </p:sp>
        <p:sp>
          <p:nvSpPr>
            <p:cNvPr id="216" name="Google Shape;216;p28"/>
            <p:cNvSpPr txBox="1"/>
            <p:nvPr/>
          </p:nvSpPr>
          <p:spPr>
            <a:xfrm>
              <a:off x="4611761" y="1575830"/>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0C58D3"/>
                  </a:solidFill>
                  <a:latin typeface="Roboto"/>
                  <a:ea typeface="Roboto"/>
                  <a:cs typeface="Roboto"/>
                  <a:sym typeface="Roboto"/>
                </a:rPr>
                <a:t>4th</a:t>
              </a:r>
              <a:endParaRPr sz="800">
                <a:solidFill>
                  <a:srgbClr val="0C58D3"/>
                </a:solidFill>
                <a:latin typeface="Roboto"/>
                <a:ea typeface="Roboto"/>
                <a:cs typeface="Roboto"/>
                <a:sym typeface="Roboto"/>
              </a:endParaRPr>
            </a:p>
          </p:txBody>
        </p:sp>
      </p:grpSp>
      <p:grpSp>
        <p:nvGrpSpPr>
          <p:cNvPr id="217" name="Google Shape;217;p28"/>
          <p:cNvGrpSpPr/>
          <p:nvPr/>
        </p:nvGrpSpPr>
        <p:grpSpPr>
          <a:xfrm>
            <a:off x="5808702" y="1575830"/>
            <a:ext cx="1418334" cy="2315200"/>
            <a:chOff x="3214118" y="1575830"/>
            <a:chExt cx="1418334" cy="2315200"/>
          </a:xfrm>
        </p:grpSpPr>
        <p:cxnSp>
          <p:nvCxnSpPr>
            <p:cNvPr id="218" name="Google Shape;218;p28"/>
            <p:cNvCxnSpPr/>
            <p:nvPr/>
          </p:nvCxnSpPr>
          <p:spPr>
            <a:xfrm>
              <a:off x="3894575"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219" name="Google Shape;219;p28"/>
            <p:cNvSpPr/>
            <p:nvPr/>
          </p:nvSpPr>
          <p:spPr>
            <a:xfrm flipH="1">
              <a:off x="3214118" y="2306625"/>
              <a:ext cx="1418100" cy="143400"/>
            </a:xfrm>
            <a:prstGeom prst="parallelogram">
              <a:avLst>
                <a:gd name="adj" fmla="val 96952"/>
              </a:avLst>
            </a:prstGeom>
            <a:solidFill>
              <a:srgbClr val="1C45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0" name="Google Shape;220;p28"/>
            <p:cNvSpPr/>
            <p:nvPr/>
          </p:nvSpPr>
          <p:spPr>
            <a:xfrm>
              <a:off x="3214352" y="2460450"/>
              <a:ext cx="1418100" cy="143400"/>
            </a:xfrm>
            <a:prstGeom prst="parallelogram">
              <a:avLst>
                <a:gd name="adj" fmla="val 96952"/>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8"/>
            <p:cNvSpPr txBox="1"/>
            <p:nvPr/>
          </p:nvSpPr>
          <p:spPr>
            <a:xfrm>
              <a:off x="3324920" y="2696830"/>
              <a:ext cx="11673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000" b="1">
                  <a:solidFill>
                    <a:srgbClr val="0C58D3"/>
                  </a:solidFill>
                  <a:latin typeface="Roboto"/>
                  <a:ea typeface="Roboto"/>
                  <a:cs typeface="Roboto"/>
                  <a:sym typeface="Roboto"/>
                </a:rPr>
                <a:t>Modification  at Grade level</a:t>
              </a:r>
              <a:endParaRPr sz="1000" b="1">
                <a:solidFill>
                  <a:srgbClr val="0C58D3"/>
                </a:solidFill>
                <a:latin typeface="Roboto"/>
                <a:ea typeface="Roboto"/>
                <a:cs typeface="Roboto"/>
                <a:sym typeface="Roboto"/>
              </a:endParaRPr>
            </a:p>
          </p:txBody>
        </p:sp>
        <p:sp>
          <p:nvSpPr>
            <p:cNvPr id="222" name="Google Shape;222;p28"/>
            <p:cNvSpPr txBox="1"/>
            <p:nvPr/>
          </p:nvSpPr>
          <p:spPr>
            <a:xfrm>
              <a:off x="3327080" y="3153630"/>
              <a:ext cx="1167300" cy="737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Supported by  IEP </a:t>
              </a: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Program Modification based on grade level is required</a:t>
              </a: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Accommodations in place to support</a:t>
              </a: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Progress is monitored by a team</a:t>
              </a:r>
              <a:endParaRPr sz="800">
                <a:solidFill>
                  <a:srgbClr val="0C58D3"/>
                </a:solidFill>
                <a:latin typeface="Roboto"/>
                <a:ea typeface="Roboto"/>
                <a:cs typeface="Roboto"/>
                <a:sym typeface="Roboto"/>
              </a:endParaRPr>
            </a:p>
          </p:txBody>
        </p:sp>
        <p:sp>
          <p:nvSpPr>
            <p:cNvPr id="223" name="Google Shape;223;p28"/>
            <p:cNvSpPr txBox="1"/>
            <p:nvPr/>
          </p:nvSpPr>
          <p:spPr>
            <a:xfrm>
              <a:off x="3317101" y="1575830"/>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0C58D3"/>
                  </a:solidFill>
                  <a:latin typeface="Roboto"/>
                  <a:ea typeface="Roboto"/>
                  <a:cs typeface="Roboto"/>
                  <a:sym typeface="Roboto"/>
                </a:rPr>
                <a:t>5th</a:t>
              </a:r>
              <a:endParaRPr sz="800">
                <a:solidFill>
                  <a:srgbClr val="0C58D3"/>
                </a:solidFill>
                <a:latin typeface="Roboto"/>
                <a:ea typeface="Roboto"/>
                <a:cs typeface="Roboto"/>
                <a:sym typeface="Roboto"/>
              </a:endParaRPr>
            </a:p>
          </p:txBody>
        </p:sp>
      </p:grpSp>
      <p:grpSp>
        <p:nvGrpSpPr>
          <p:cNvPr id="224" name="Google Shape;224;p28"/>
          <p:cNvGrpSpPr/>
          <p:nvPr/>
        </p:nvGrpSpPr>
        <p:grpSpPr>
          <a:xfrm>
            <a:off x="7040225" y="1575830"/>
            <a:ext cx="1484237" cy="2761895"/>
            <a:chOff x="4445641" y="1575830"/>
            <a:chExt cx="1484237" cy="2761895"/>
          </a:xfrm>
        </p:grpSpPr>
        <p:cxnSp>
          <p:nvCxnSpPr>
            <p:cNvPr id="225" name="Google Shape;225;p28"/>
            <p:cNvCxnSpPr/>
            <p:nvPr/>
          </p:nvCxnSpPr>
          <p:spPr>
            <a:xfrm>
              <a:off x="5192001" y="1695421"/>
              <a:ext cx="718500" cy="741900"/>
            </a:xfrm>
            <a:prstGeom prst="straightConnector1">
              <a:avLst/>
            </a:prstGeom>
            <a:noFill/>
            <a:ln w="9525" cap="flat" cmpd="sng">
              <a:solidFill>
                <a:srgbClr val="C2C2C2"/>
              </a:solidFill>
              <a:prstDash val="solid"/>
              <a:round/>
              <a:headEnd type="none" w="sm" len="sm"/>
              <a:tailEnd type="none" w="sm" len="sm"/>
            </a:ln>
          </p:spPr>
        </p:cxnSp>
        <p:sp>
          <p:nvSpPr>
            <p:cNvPr id="226" name="Google Shape;226;p28"/>
            <p:cNvSpPr/>
            <p:nvPr/>
          </p:nvSpPr>
          <p:spPr>
            <a:xfrm flipH="1">
              <a:off x="4511544" y="2306625"/>
              <a:ext cx="1418100" cy="143400"/>
            </a:xfrm>
            <a:prstGeom prst="parallelogram">
              <a:avLst>
                <a:gd name="adj" fmla="val 96952"/>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7" name="Google Shape;227;p28"/>
            <p:cNvSpPr/>
            <p:nvPr/>
          </p:nvSpPr>
          <p:spPr>
            <a:xfrm>
              <a:off x="4511779" y="2460450"/>
              <a:ext cx="1418100" cy="143400"/>
            </a:xfrm>
            <a:prstGeom prst="parallelogram">
              <a:avLst>
                <a:gd name="adj" fmla="val 96952"/>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8"/>
            <p:cNvSpPr txBox="1"/>
            <p:nvPr/>
          </p:nvSpPr>
          <p:spPr>
            <a:xfrm>
              <a:off x="4619580" y="2696830"/>
              <a:ext cx="11673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1000" b="1">
                  <a:solidFill>
                    <a:srgbClr val="0C58D3"/>
                  </a:solidFill>
                  <a:latin typeface="Roboto"/>
                  <a:ea typeface="Roboto"/>
                  <a:cs typeface="Roboto"/>
                  <a:sym typeface="Roboto"/>
                </a:rPr>
                <a:t>Modification to a different Grade</a:t>
              </a:r>
              <a:endParaRPr sz="1000" b="1">
                <a:solidFill>
                  <a:srgbClr val="0C58D3"/>
                </a:solidFill>
                <a:latin typeface="Roboto"/>
                <a:ea typeface="Roboto"/>
                <a:cs typeface="Roboto"/>
                <a:sym typeface="Roboto"/>
              </a:endParaRPr>
            </a:p>
          </p:txBody>
        </p:sp>
        <p:sp>
          <p:nvSpPr>
            <p:cNvPr id="229" name="Google Shape;229;p28"/>
            <p:cNvSpPr txBox="1"/>
            <p:nvPr/>
          </p:nvSpPr>
          <p:spPr>
            <a:xfrm>
              <a:off x="4445641" y="3153625"/>
              <a:ext cx="1418100" cy="118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Accommodations continue to be  in place.</a:t>
              </a: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Program Modifications at grade level are not resulting in successful achievement</a:t>
              </a: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endParaRPr sz="800">
                <a:solidFill>
                  <a:srgbClr val="0C58D3"/>
                </a:solidFill>
                <a:latin typeface="Roboto"/>
                <a:ea typeface="Roboto"/>
                <a:cs typeface="Roboto"/>
                <a:sym typeface="Roboto"/>
              </a:endParaRPr>
            </a:p>
            <a:p>
              <a:pPr marL="0" lvl="0" indent="0" algn="l" rtl="0">
                <a:lnSpc>
                  <a:spcPct val="115000"/>
                </a:lnSpc>
                <a:spcBef>
                  <a:spcPts val="0"/>
                </a:spcBef>
                <a:spcAft>
                  <a:spcPts val="0"/>
                </a:spcAft>
                <a:buNone/>
              </a:pPr>
              <a:r>
                <a:rPr lang="en" sz="800">
                  <a:solidFill>
                    <a:srgbClr val="0C58D3"/>
                  </a:solidFill>
                  <a:latin typeface="Roboto"/>
                  <a:ea typeface="Roboto"/>
                  <a:cs typeface="Roboto"/>
                  <a:sym typeface="Roboto"/>
                </a:rPr>
                <a:t>Modification to grade level to develop specific skills is required</a:t>
              </a:r>
              <a:endParaRPr sz="800">
                <a:solidFill>
                  <a:srgbClr val="0C58D3"/>
                </a:solidFill>
                <a:latin typeface="Roboto"/>
                <a:ea typeface="Roboto"/>
                <a:cs typeface="Roboto"/>
                <a:sym typeface="Roboto"/>
              </a:endParaRPr>
            </a:p>
          </p:txBody>
        </p:sp>
        <p:sp>
          <p:nvSpPr>
            <p:cNvPr id="230" name="Google Shape;230;p28"/>
            <p:cNvSpPr txBox="1"/>
            <p:nvPr/>
          </p:nvSpPr>
          <p:spPr>
            <a:xfrm>
              <a:off x="4611761" y="1575830"/>
              <a:ext cx="62430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 sz="800">
                  <a:solidFill>
                    <a:srgbClr val="0C58D3"/>
                  </a:solidFill>
                  <a:latin typeface="Roboto"/>
                  <a:ea typeface="Roboto"/>
                  <a:cs typeface="Roboto"/>
                  <a:sym typeface="Roboto"/>
                </a:rPr>
                <a:t>6th</a:t>
              </a:r>
              <a:endParaRPr sz="800">
                <a:solidFill>
                  <a:srgbClr val="0C58D3"/>
                </a:solidFill>
                <a:latin typeface="Roboto"/>
                <a:ea typeface="Roboto"/>
                <a:cs typeface="Roboto"/>
                <a:sym typeface="Robo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9"/>
          <p:cNvSpPr txBox="1"/>
          <p:nvPr/>
        </p:nvSpPr>
        <p:spPr>
          <a:xfrm>
            <a:off x="253150" y="210475"/>
            <a:ext cx="9284100" cy="607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9900"/>
                </a:solidFill>
                <a:latin typeface="Roboto"/>
                <a:ea typeface="Roboto"/>
                <a:cs typeface="Roboto"/>
                <a:sym typeface="Roboto"/>
              </a:rPr>
              <a:t>Remediation                    </a:t>
            </a:r>
            <a:r>
              <a:rPr lang="en" sz="3000">
                <a:solidFill>
                  <a:srgbClr val="FFFFFF"/>
                </a:solidFill>
                <a:latin typeface="Roboto"/>
                <a:ea typeface="Roboto"/>
                <a:cs typeface="Roboto"/>
                <a:sym typeface="Roboto"/>
              </a:rPr>
              <a:t>Compensatory Strategies</a:t>
            </a:r>
            <a:endParaRPr sz="3000">
              <a:solidFill>
                <a:srgbClr val="FFFFFF"/>
              </a:solidFill>
              <a:latin typeface="Roboto"/>
              <a:ea typeface="Roboto"/>
              <a:cs typeface="Roboto"/>
              <a:sym typeface="Roboto"/>
            </a:endParaRPr>
          </a:p>
        </p:txBody>
      </p:sp>
      <p:sp>
        <p:nvSpPr>
          <p:cNvPr id="236" name="Google Shape;236;p29"/>
          <p:cNvSpPr txBox="1"/>
          <p:nvPr/>
        </p:nvSpPr>
        <p:spPr>
          <a:xfrm>
            <a:off x="311750" y="538125"/>
            <a:ext cx="3999900" cy="293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400">
              <a:solidFill>
                <a:srgbClr val="434343"/>
              </a:solidFill>
              <a:latin typeface="Roboto"/>
              <a:ea typeface="Roboto"/>
              <a:cs typeface="Roboto"/>
              <a:sym typeface="Roboto"/>
            </a:endParaRPr>
          </a:p>
          <a:p>
            <a:pPr marL="457200" lvl="0" indent="-381000" algn="l" rtl="0">
              <a:lnSpc>
                <a:spcPct val="115000"/>
              </a:lnSpc>
              <a:spcBef>
                <a:spcPts val="1600"/>
              </a:spcBef>
              <a:spcAft>
                <a:spcPts val="0"/>
              </a:spcAft>
              <a:buClr>
                <a:srgbClr val="434343"/>
              </a:buClr>
              <a:buSzPts val="2400"/>
              <a:buFont typeface="Roboto"/>
              <a:buChar char="●"/>
            </a:pPr>
            <a:r>
              <a:rPr lang="en" sz="2400">
                <a:solidFill>
                  <a:srgbClr val="434343"/>
                </a:solidFill>
                <a:latin typeface="Roboto"/>
                <a:ea typeface="Roboto"/>
                <a:cs typeface="Roboto"/>
                <a:sym typeface="Roboto"/>
              </a:rPr>
              <a:t>Guided practice</a:t>
            </a:r>
            <a:endParaRPr sz="2400">
              <a:solidFill>
                <a:srgbClr val="434343"/>
              </a:solidFill>
              <a:latin typeface="Roboto"/>
              <a:ea typeface="Roboto"/>
              <a:cs typeface="Roboto"/>
              <a:sym typeface="Roboto"/>
            </a:endParaRPr>
          </a:p>
          <a:p>
            <a:pPr marL="457200" lvl="0" indent="-381000" algn="l" rtl="0">
              <a:lnSpc>
                <a:spcPct val="115000"/>
              </a:lnSpc>
              <a:spcBef>
                <a:spcPts val="0"/>
              </a:spcBef>
              <a:spcAft>
                <a:spcPts val="0"/>
              </a:spcAft>
              <a:buClr>
                <a:srgbClr val="434343"/>
              </a:buClr>
              <a:buSzPts val="2400"/>
              <a:buFont typeface="Roboto"/>
              <a:buChar char="●"/>
            </a:pPr>
            <a:r>
              <a:rPr lang="en" sz="2400">
                <a:solidFill>
                  <a:srgbClr val="434343"/>
                </a:solidFill>
                <a:latin typeface="Roboto"/>
                <a:ea typeface="Roboto"/>
                <a:cs typeface="Roboto"/>
                <a:sym typeface="Roboto"/>
              </a:rPr>
              <a:t>Small group</a:t>
            </a:r>
            <a:endParaRPr sz="2400">
              <a:solidFill>
                <a:srgbClr val="434343"/>
              </a:solidFill>
              <a:latin typeface="Roboto"/>
              <a:ea typeface="Roboto"/>
              <a:cs typeface="Roboto"/>
              <a:sym typeface="Roboto"/>
            </a:endParaRPr>
          </a:p>
          <a:p>
            <a:pPr marL="457200" lvl="0" indent="-381000" algn="l" rtl="0">
              <a:lnSpc>
                <a:spcPct val="115000"/>
              </a:lnSpc>
              <a:spcBef>
                <a:spcPts val="0"/>
              </a:spcBef>
              <a:spcAft>
                <a:spcPts val="0"/>
              </a:spcAft>
              <a:buClr>
                <a:srgbClr val="434343"/>
              </a:buClr>
              <a:buSzPts val="2400"/>
              <a:buFont typeface="Roboto"/>
              <a:buChar char="●"/>
            </a:pPr>
            <a:r>
              <a:rPr lang="en" sz="2400">
                <a:solidFill>
                  <a:srgbClr val="434343"/>
                </a:solidFill>
                <a:latin typeface="Roboto"/>
                <a:ea typeface="Roboto"/>
                <a:cs typeface="Roboto"/>
                <a:sym typeface="Roboto"/>
              </a:rPr>
              <a:t>Direct Instruction</a:t>
            </a:r>
            <a:endParaRPr sz="2400">
              <a:solidFill>
                <a:srgbClr val="434343"/>
              </a:solidFill>
              <a:latin typeface="Roboto"/>
              <a:ea typeface="Roboto"/>
              <a:cs typeface="Roboto"/>
              <a:sym typeface="Roboto"/>
            </a:endParaRPr>
          </a:p>
          <a:p>
            <a:pPr marL="457200" lvl="0" indent="-381000" algn="l" rtl="0">
              <a:lnSpc>
                <a:spcPct val="115000"/>
              </a:lnSpc>
              <a:spcBef>
                <a:spcPts val="0"/>
              </a:spcBef>
              <a:spcAft>
                <a:spcPts val="0"/>
              </a:spcAft>
              <a:buClr>
                <a:srgbClr val="434343"/>
              </a:buClr>
              <a:buSzPts val="2400"/>
              <a:buFont typeface="Roboto"/>
              <a:buChar char="●"/>
            </a:pPr>
            <a:r>
              <a:rPr lang="en" sz="2400">
                <a:solidFill>
                  <a:srgbClr val="434343"/>
                </a:solidFill>
                <a:latin typeface="Roboto"/>
                <a:ea typeface="Roboto"/>
                <a:cs typeface="Roboto"/>
                <a:sym typeface="Roboto"/>
              </a:rPr>
              <a:t>Guided Reading</a:t>
            </a:r>
            <a:endParaRPr sz="2400">
              <a:solidFill>
                <a:srgbClr val="434343"/>
              </a:solidFill>
              <a:latin typeface="Roboto"/>
              <a:ea typeface="Roboto"/>
              <a:cs typeface="Roboto"/>
              <a:sym typeface="Roboto"/>
            </a:endParaRPr>
          </a:p>
          <a:p>
            <a:pPr marL="457200" lvl="0" indent="-381000" algn="l" rtl="0">
              <a:lnSpc>
                <a:spcPct val="115000"/>
              </a:lnSpc>
              <a:spcBef>
                <a:spcPts val="0"/>
              </a:spcBef>
              <a:spcAft>
                <a:spcPts val="0"/>
              </a:spcAft>
              <a:buClr>
                <a:srgbClr val="434343"/>
              </a:buClr>
              <a:buSzPts val="2400"/>
              <a:buFont typeface="Roboto"/>
              <a:buChar char="●"/>
            </a:pPr>
            <a:r>
              <a:rPr lang="en" sz="2400">
                <a:solidFill>
                  <a:srgbClr val="434343"/>
                </a:solidFill>
                <a:latin typeface="Roboto"/>
                <a:ea typeface="Roboto"/>
                <a:cs typeface="Roboto"/>
                <a:sym typeface="Roboto"/>
              </a:rPr>
              <a:t>Guided Mathematics</a:t>
            </a:r>
            <a:endParaRPr sz="2400">
              <a:solidFill>
                <a:srgbClr val="434343"/>
              </a:solidFill>
              <a:latin typeface="Roboto"/>
              <a:ea typeface="Roboto"/>
              <a:cs typeface="Roboto"/>
              <a:sym typeface="Roboto"/>
            </a:endParaRPr>
          </a:p>
          <a:p>
            <a:pPr marL="457200" lvl="0" indent="-381000" algn="l" rtl="0">
              <a:lnSpc>
                <a:spcPct val="115000"/>
              </a:lnSpc>
              <a:spcBef>
                <a:spcPts val="0"/>
              </a:spcBef>
              <a:spcAft>
                <a:spcPts val="0"/>
              </a:spcAft>
              <a:buClr>
                <a:srgbClr val="434343"/>
              </a:buClr>
              <a:buSzPts val="2400"/>
              <a:buFont typeface="Roboto"/>
              <a:buChar char="●"/>
            </a:pPr>
            <a:r>
              <a:rPr lang="en" sz="2400">
                <a:solidFill>
                  <a:srgbClr val="434343"/>
                </a:solidFill>
                <a:latin typeface="Roboto"/>
                <a:ea typeface="Roboto"/>
                <a:cs typeface="Roboto"/>
                <a:sym typeface="Roboto"/>
              </a:rPr>
              <a:t>Tiered intervention</a:t>
            </a:r>
            <a:endParaRPr sz="2400">
              <a:solidFill>
                <a:srgbClr val="434343"/>
              </a:solidFill>
              <a:latin typeface="Roboto"/>
              <a:ea typeface="Roboto"/>
              <a:cs typeface="Roboto"/>
              <a:sym typeface="Roboto"/>
            </a:endParaRPr>
          </a:p>
        </p:txBody>
      </p:sp>
      <p:sp>
        <p:nvSpPr>
          <p:cNvPr id="237" name="Google Shape;237;p29"/>
          <p:cNvSpPr txBox="1"/>
          <p:nvPr/>
        </p:nvSpPr>
        <p:spPr>
          <a:xfrm>
            <a:off x="4572000" y="538125"/>
            <a:ext cx="4385400" cy="434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2000">
              <a:latin typeface="Roboto"/>
              <a:ea typeface="Roboto"/>
              <a:cs typeface="Roboto"/>
              <a:sym typeface="Roboto"/>
            </a:endParaRPr>
          </a:p>
          <a:p>
            <a:pPr marL="457200" lvl="0" indent="-355600" algn="l" rtl="0">
              <a:lnSpc>
                <a:spcPct val="115000"/>
              </a:lnSpc>
              <a:spcBef>
                <a:spcPts val="1600"/>
              </a:spcBef>
              <a:spcAft>
                <a:spcPts val="0"/>
              </a:spcAft>
              <a:buClr>
                <a:schemeClr val="lt1"/>
              </a:buClr>
              <a:buSzPts val="2000"/>
              <a:buFont typeface="Roboto"/>
              <a:buChar char="●"/>
            </a:pPr>
            <a:r>
              <a:rPr lang="en" sz="2000">
                <a:solidFill>
                  <a:schemeClr val="lt1"/>
                </a:solidFill>
                <a:latin typeface="Roboto"/>
                <a:ea typeface="Roboto"/>
                <a:cs typeface="Roboto"/>
                <a:sym typeface="Roboto"/>
              </a:rPr>
              <a:t>Assistive Technology (text to voice, voice to text, word prediction)</a:t>
            </a:r>
            <a:endParaRPr sz="2000">
              <a:solidFill>
                <a:schemeClr val="lt1"/>
              </a:solidFill>
              <a:latin typeface="Roboto"/>
              <a:ea typeface="Roboto"/>
              <a:cs typeface="Roboto"/>
              <a:sym typeface="Roboto"/>
            </a:endParaRPr>
          </a:p>
          <a:p>
            <a:pPr marL="457200" lvl="0" indent="-355600" algn="l" rtl="0">
              <a:lnSpc>
                <a:spcPct val="115000"/>
              </a:lnSpc>
              <a:spcBef>
                <a:spcPts val="0"/>
              </a:spcBef>
              <a:spcAft>
                <a:spcPts val="0"/>
              </a:spcAft>
              <a:buClr>
                <a:schemeClr val="lt1"/>
              </a:buClr>
              <a:buSzPts val="2000"/>
              <a:buFont typeface="Roboto"/>
              <a:buChar char="●"/>
            </a:pPr>
            <a:r>
              <a:rPr lang="en" sz="2000">
                <a:solidFill>
                  <a:schemeClr val="lt1"/>
                </a:solidFill>
                <a:latin typeface="Roboto"/>
                <a:ea typeface="Roboto"/>
                <a:cs typeface="Roboto"/>
                <a:sym typeface="Roboto"/>
              </a:rPr>
              <a:t>Practice and review</a:t>
            </a:r>
            <a:endParaRPr sz="2000">
              <a:solidFill>
                <a:schemeClr val="lt1"/>
              </a:solidFill>
              <a:latin typeface="Roboto"/>
              <a:ea typeface="Roboto"/>
              <a:cs typeface="Roboto"/>
              <a:sym typeface="Roboto"/>
            </a:endParaRPr>
          </a:p>
          <a:p>
            <a:pPr marL="457200" lvl="0" indent="-355600" algn="l" rtl="0">
              <a:lnSpc>
                <a:spcPct val="115000"/>
              </a:lnSpc>
              <a:spcBef>
                <a:spcPts val="0"/>
              </a:spcBef>
              <a:spcAft>
                <a:spcPts val="0"/>
              </a:spcAft>
              <a:buClr>
                <a:schemeClr val="lt1"/>
              </a:buClr>
              <a:buSzPts val="2000"/>
              <a:buFont typeface="Roboto"/>
              <a:buChar char="●"/>
            </a:pPr>
            <a:r>
              <a:rPr lang="en" sz="2000">
                <a:solidFill>
                  <a:schemeClr val="lt1"/>
                </a:solidFill>
                <a:latin typeface="Roboto"/>
                <a:ea typeface="Roboto"/>
                <a:cs typeface="Roboto"/>
                <a:sym typeface="Roboto"/>
              </a:rPr>
              <a:t>Organizational strategies</a:t>
            </a:r>
            <a:endParaRPr sz="2000">
              <a:solidFill>
                <a:schemeClr val="lt1"/>
              </a:solidFill>
              <a:latin typeface="Roboto"/>
              <a:ea typeface="Roboto"/>
              <a:cs typeface="Roboto"/>
              <a:sym typeface="Roboto"/>
            </a:endParaRPr>
          </a:p>
          <a:p>
            <a:pPr marL="457200" lvl="0" indent="-355600" algn="l" rtl="0">
              <a:lnSpc>
                <a:spcPct val="115000"/>
              </a:lnSpc>
              <a:spcBef>
                <a:spcPts val="0"/>
              </a:spcBef>
              <a:spcAft>
                <a:spcPts val="0"/>
              </a:spcAft>
              <a:buClr>
                <a:schemeClr val="lt1"/>
              </a:buClr>
              <a:buSzPts val="2000"/>
              <a:buFont typeface="Roboto"/>
              <a:buChar char="●"/>
            </a:pPr>
            <a:r>
              <a:rPr lang="en" sz="2000">
                <a:solidFill>
                  <a:schemeClr val="lt1"/>
                </a:solidFill>
                <a:latin typeface="Roboto"/>
                <a:ea typeface="Roboto"/>
                <a:cs typeface="Roboto"/>
                <a:sym typeface="Roboto"/>
              </a:rPr>
              <a:t>Note taking strategies</a:t>
            </a:r>
            <a:endParaRPr sz="2000">
              <a:solidFill>
                <a:schemeClr val="lt1"/>
              </a:solidFill>
              <a:latin typeface="Roboto"/>
              <a:ea typeface="Roboto"/>
              <a:cs typeface="Roboto"/>
              <a:sym typeface="Roboto"/>
            </a:endParaRPr>
          </a:p>
          <a:p>
            <a:pPr marL="457200" lvl="0" indent="-355600" algn="l" rtl="0">
              <a:lnSpc>
                <a:spcPct val="115000"/>
              </a:lnSpc>
              <a:spcBef>
                <a:spcPts val="0"/>
              </a:spcBef>
              <a:spcAft>
                <a:spcPts val="0"/>
              </a:spcAft>
              <a:buClr>
                <a:schemeClr val="lt1"/>
              </a:buClr>
              <a:buSzPts val="2000"/>
              <a:buFont typeface="Roboto"/>
              <a:buChar char="●"/>
            </a:pPr>
            <a:r>
              <a:rPr lang="en" sz="2000">
                <a:solidFill>
                  <a:schemeClr val="lt1"/>
                </a:solidFill>
                <a:latin typeface="Roboto"/>
                <a:ea typeface="Roboto"/>
                <a:cs typeface="Roboto"/>
                <a:sym typeface="Roboto"/>
              </a:rPr>
              <a:t>Study skills</a:t>
            </a:r>
            <a:endParaRPr sz="2000">
              <a:solidFill>
                <a:schemeClr val="lt1"/>
              </a:solidFill>
              <a:latin typeface="Roboto"/>
              <a:ea typeface="Roboto"/>
              <a:cs typeface="Roboto"/>
              <a:sym typeface="Roboto"/>
            </a:endParaRPr>
          </a:p>
          <a:p>
            <a:pPr marL="457200" lvl="0" indent="-355600" algn="l" rtl="0">
              <a:lnSpc>
                <a:spcPct val="115000"/>
              </a:lnSpc>
              <a:spcBef>
                <a:spcPts val="0"/>
              </a:spcBef>
              <a:spcAft>
                <a:spcPts val="0"/>
              </a:spcAft>
              <a:buClr>
                <a:schemeClr val="lt1"/>
              </a:buClr>
              <a:buSzPts val="2000"/>
              <a:buFont typeface="Roboto"/>
              <a:buChar char="●"/>
            </a:pPr>
            <a:r>
              <a:rPr lang="en" sz="2000">
                <a:solidFill>
                  <a:schemeClr val="lt1"/>
                </a:solidFill>
                <a:latin typeface="Roboto"/>
                <a:ea typeface="Roboto"/>
                <a:cs typeface="Roboto"/>
                <a:sym typeface="Roboto"/>
              </a:rPr>
              <a:t>Metacognitive strategies-- thinking about your own thinking</a:t>
            </a:r>
            <a:endParaRPr sz="2000">
              <a:solidFill>
                <a:schemeClr val="lt1"/>
              </a:solidFill>
              <a:latin typeface="Roboto"/>
              <a:ea typeface="Roboto"/>
              <a:cs typeface="Roboto"/>
              <a:sym typeface="Roboto"/>
            </a:endParaRPr>
          </a:p>
          <a:p>
            <a:pPr marL="0" lvl="0" indent="0" algn="l" rtl="0">
              <a:lnSpc>
                <a:spcPct val="115000"/>
              </a:lnSpc>
              <a:spcBef>
                <a:spcPts val="1600"/>
              </a:spcBef>
              <a:spcAft>
                <a:spcPts val="1600"/>
              </a:spcAft>
              <a:buNone/>
            </a:pPr>
            <a:endParaRPr>
              <a:solidFill>
                <a:srgbClr val="434343"/>
              </a:solidFill>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1000"/>
                                        <p:tgtEl>
                                          <p:spTgt spid="2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37"/>
                                        </p:tgtEl>
                                        <p:attrNameLst>
                                          <p:attrName>style.visibility</p:attrName>
                                        </p:attrNameLst>
                                      </p:cBhvr>
                                      <p:to>
                                        <p:strVal val="visible"/>
                                      </p:to>
                                    </p:set>
                                    <p:anim calcmode="lin" valueType="num">
                                      <p:cBhvr additive="base">
                                        <p:cTn id="12" dur="1000"/>
                                        <p:tgtEl>
                                          <p:spTgt spid="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0"/>
          <p:cNvSpPr txBox="1">
            <a:spLocks noGrp="1"/>
          </p:cNvSpPr>
          <p:nvPr>
            <p:ph type="title"/>
          </p:nvPr>
        </p:nvSpPr>
        <p:spPr>
          <a:xfrm>
            <a:off x="311700" y="195775"/>
            <a:ext cx="8520600" cy="63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UDL to Support Students with a Learning Disability</a:t>
            </a:r>
            <a:endParaRPr sz="3000"/>
          </a:p>
        </p:txBody>
      </p:sp>
      <p:graphicFrame>
        <p:nvGraphicFramePr>
          <p:cNvPr id="243" name="Google Shape;243;p30"/>
          <p:cNvGraphicFramePr/>
          <p:nvPr/>
        </p:nvGraphicFramePr>
        <p:xfrm>
          <a:off x="204238" y="1035415"/>
          <a:ext cx="3000000" cy="3000000"/>
        </p:xfrm>
        <a:graphic>
          <a:graphicData uri="http://schemas.openxmlformats.org/drawingml/2006/table">
            <a:tbl>
              <a:tblPr>
                <a:noFill/>
                <a:tableStyleId>{0A7A07C2-4DD6-4450-B3D6-5690E7019CC4}</a:tableStyleId>
              </a:tblPr>
              <a:tblGrid>
                <a:gridCol w="2707125">
                  <a:extLst>
                    <a:ext uri="{9D8B030D-6E8A-4147-A177-3AD203B41FA5}">
                      <a16:colId xmlns:a16="http://schemas.microsoft.com/office/drawing/2014/main" val="20000"/>
                    </a:ext>
                  </a:extLst>
                </a:gridCol>
                <a:gridCol w="5703125">
                  <a:extLst>
                    <a:ext uri="{9D8B030D-6E8A-4147-A177-3AD203B41FA5}">
                      <a16:colId xmlns:a16="http://schemas.microsoft.com/office/drawing/2014/main" val="20001"/>
                    </a:ext>
                  </a:extLst>
                </a:gridCol>
              </a:tblGrid>
              <a:tr h="743650">
                <a:tc>
                  <a:txBody>
                    <a:bodyPr/>
                    <a:lstStyle/>
                    <a:p>
                      <a:pPr marL="0" lvl="0" indent="0" algn="r" rtl="0">
                        <a:spcBef>
                          <a:spcPts val="0"/>
                        </a:spcBef>
                        <a:spcAft>
                          <a:spcPts val="1000"/>
                        </a:spcAft>
                        <a:buClr>
                          <a:srgbClr val="000000"/>
                        </a:buClr>
                        <a:buSzPts val="1100"/>
                        <a:buFont typeface="Arial"/>
                        <a:buNone/>
                      </a:pPr>
                      <a:r>
                        <a:rPr lang="en" sz="2400" b="1">
                          <a:solidFill>
                            <a:srgbClr val="CC0000"/>
                          </a:solidFill>
                          <a:latin typeface="Open Sans"/>
                          <a:ea typeface="Open Sans"/>
                          <a:cs typeface="Open Sans"/>
                          <a:sym typeface="Open Sans"/>
                        </a:rPr>
                        <a:t>Compensatory Aids for All</a:t>
                      </a:r>
                      <a:endParaRPr sz="2400" b="1">
                        <a:solidFill>
                          <a:srgbClr val="CC0000"/>
                        </a:solidFill>
                        <a:latin typeface="Open Sans"/>
                        <a:ea typeface="Open Sans"/>
                        <a:cs typeface="Open Sans"/>
                        <a:sym typeface="Open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17500" algn="l" rtl="0">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Assistive Technology</a:t>
                      </a:r>
                      <a:endParaRPr b="1">
                        <a:solidFill>
                          <a:schemeClr val="lt1"/>
                        </a:solidFill>
                        <a:latin typeface="Open Sans"/>
                        <a:ea typeface="Open Sans"/>
                        <a:cs typeface="Open Sans"/>
                        <a:sym typeface="Open Sans"/>
                      </a:endParaRPr>
                    </a:p>
                    <a:p>
                      <a:pPr marL="457200" lvl="0" indent="-317500" algn="l" rtl="0">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Checklist</a:t>
                      </a:r>
                      <a:endParaRPr b="1">
                        <a:solidFill>
                          <a:schemeClr val="lt1"/>
                        </a:solidFill>
                        <a:latin typeface="Open Sans"/>
                        <a:ea typeface="Open Sans"/>
                        <a:cs typeface="Open Sans"/>
                        <a:sym typeface="Open Sans"/>
                      </a:endParaRPr>
                    </a:p>
                    <a:p>
                      <a:pPr marL="457200" lvl="0" indent="-317500" algn="l" rtl="0">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Visual Timers</a:t>
                      </a:r>
                      <a:endParaRPr b="1">
                        <a:solidFill>
                          <a:schemeClr val="lt1"/>
                        </a:solidFill>
                        <a:latin typeface="Open Sans"/>
                        <a:ea typeface="Open Sans"/>
                        <a:cs typeface="Open Sans"/>
                        <a:sym typeface="Open Sans"/>
                      </a:endParaRPr>
                    </a:p>
                    <a:p>
                      <a:pPr marL="457200" lvl="0" indent="-317500" algn="l" rtl="0">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Consistent Routines</a:t>
                      </a:r>
                      <a:endParaRPr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gradFill>
                      <a:gsLst>
                        <a:gs pos="0">
                          <a:srgbClr val="DB0000"/>
                        </a:gs>
                        <a:gs pos="100000">
                          <a:srgbClr val="540303"/>
                        </a:gs>
                      </a:gsLst>
                      <a:path path="circle">
                        <a:fillToRect l="50000" t="50000" r="50000" b="50000"/>
                      </a:path>
                      <a:tileRect/>
                    </a:gradFill>
                  </a:tcPr>
                </a:tc>
                <a:extLst>
                  <a:ext uri="{0D108BD9-81ED-4DB2-BD59-A6C34878D82A}">
                    <a16:rowId xmlns:a16="http://schemas.microsoft.com/office/drawing/2014/main" val="10000"/>
                  </a:ext>
                </a:extLst>
              </a:tr>
              <a:tr h="0">
                <a:tc>
                  <a:txBody>
                    <a:bodyPr/>
                    <a:lstStyle/>
                    <a:p>
                      <a:pPr marL="0" lvl="0" indent="0" algn="r" rtl="0">
                        <a:spcBef>
                          <a:spcPts val="0"/>
                        </a:spcBef>
                        <a:spcAft>
                          <a:spcPts val="1000"/>
                        </a:spcAft>
                        <a:buNone/>
                      </a:pPr>
                      <a:endParaRPr sz="600" b="1">
                        <a:solidFill>
                          <a:srgbClr val="CC0000"/>
                        </a:solidFill>
                        <a:latin typeface="Open Sans"/>
                        <a:ea typeface="Open Sans"/>
                        <a:cs typeface="Open Sans"/>
                        <a:sym typeface="Open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228600" lvl="0" indent="0" algn="l" rtl="0">
                        <a:spcBef>
                          <a:spcPts val="0"/>
                        </a:spcBef>
                        <a:spcAft>
                          <a:spcPts val="0"/>
                        </a:spcAft>
                        <a:buNone/>
                      </a:pPr>
                      <a:endParaRPr b="1">
                        <a:solidFill>
                          <a:srgbClr val="990000"/>
                        </a:solidFill>
                        <a:latin typeface="Open Sans"/>
                        <a:ea typeface="Open Sans"/>
                        <a:cs typeface="Open Sans"/>
                        <a:sym typeface="Open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50150">
                <a:tc>
                  <a:txBody>
                    <a:bodyPr/>
                    <a:lstStyle/>
                    <a:p>
                      <a:pPr marL="0" lvl="0" indent="0" algn="r" rtl="0">
                        <a:spcBef>
                          <a:spcPts val="0"/>
                        </a:spcBef>
                        <a:spcAft>
                          <a:spcPts val="0"/>
                        </a:spcAft>
                        <a:buNone/>
                      </a:pPr>
                      <a:r>
                        <a:rPr lang="en" sz="2400" b="1">
                          <a:solidFill>
                            <a:srgbClr val="CC0000"/>
                          </a:solidFill>
                          <a:latin typeface="Open Sans"/>
                          <a:ea typeface="Open Sans"/>
                          <a:cs typeface="Open Sans"/>
                          <a:sym typeface="Open Sans"/>
                        </a:rPr>
                        <a:t>Choice</a:t>
                      </a:r>
                      <a:endParaRPr sz="2400" b="1">
                        <a:solidFill>
                          <a:srgbClr val="CC0000"/>
                        </a:solidFill>
                        <a:latin typeface="Open Sans"/>
                        <a:ea typeface="Open Sans"/>
                        <a:cs typeface="Open Sans"/>
                        <a:sym typeface="Open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17500" algn="l" rtl="0">
                        <a:lnSpc>
                          <a:spcPct val="115000"/>
                        </a:lnSpc>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Focus on passions</a:t>
                      </a:r>
                      <a:endParaRPr b="1">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Focus on strengths and talents</a:t>
                      </a:r>
                      <a:endParaRPr b="1">
                        <a:solidFill>
                          <a:schemeClr val="lt1"/>
                        </a:solidFill>
                        <a:latin typeface="Open Sans"/>
                        <a:ea typeface="Open Sans"/>
                        <a:cs typeface="Open Sans"/>
                        <a:sym typeface="Open Sans"/>
                      </a:endParaRPr>
                    </a:p>
                    <a:p>
                      <a:pPr marL="457200" lvl="0" indent="-317500" algn="l" rtl="0">
                        <a:lnSpc>
                          <a:spcPct val="115000"/>
                        </a:lnSpc>
                        <a:spcBef>
                          <a:spcPts val="0"/>
                        </a:spcBef>
                        <a:spcAft>
                          <a:spcPts val="0"/>
                        </a:spcAft>
                        <a:buClr>
                          <a:schemeClr val="lt1"/>
                        </a:buClr>
                        <a:buSzPts val="1400"/>
                        <a:buFont typeface="Open Sans"/>
                        <a:buChar char="●"/>
                      </a:pPr>
                      <a:r>
                        <a:rPr lang="en" b="1">
                          <a:solidFill>
                            <a:schemeClr val="lt1"/>
                          </a:solidFill>
                          <a:latin typeface="Open Sans"/>
                          <a:ea typeface="Open Sans"/>
                          <a:cs typeface="Open Sans"/>
                          <a:sym typeface="Open Sans"/>
                        </a:rPr>
                        <a:t>Consider preferred learning style</a:t>
                      </a:r>
                      <a:endParaRPr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gradFill>
                      <a:gsLst>
                        <a:gs pos="0">
                          <a:srgbClr val="DB0000"/>
                        </a:gs>
                        <a:gs pos="100000">
                          <a:srgbClr val="540303"/>
                        </a:gs>
                      </a:gsLst>
                      <a:path path="circle">
                        <a:fillToRect l="50000" t="50000" r="50000" b="50000"/>
                      </a:path>
                      <a:tileRect/>
                    </a:gra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endParaRPr sz="600" b="1">
                        <a:solidFill>
                          <a:srgbClr val="CC0000"/>
                        </a:solidFill>
                        <a:latin typeface="Open Sans"/>
                        <a:ea typeface="Open Sans"/>
                        <a:cs typeface="Open Sans"/>
                        <a:sym typeface="Open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endParaRPr b="1">
                        <a:solidFill>
                          <a:srgbClr val="990000"/>
                        </a:solidFill>
                        <a:latin typeface="Open Sans"/>
                        <a:ea typeface="Open Sans"/>
                        <a:cs typeface="Open Sans"/>
                        <a:sym typeface="Open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28150">
                <a:tc>
                  <a:txBody>
                    <a:bodyPr/>
                    <a:lstStyle/>
                    <a:p>
                      <a:pPr marL="0" lvl="0" indent="0" algn="r" rtl="0">
                        <a:spcBef>
                          <a:spcPts val="0"/>
                        </a:spcBef>
                        <a:spcAft>
                          <a:spcPts val="0"/>
                        </a:spcAft>
                        <a:buNone/>
                      </a:pPr>
                      <a:r>
                        <a:rPr lang="en" sz="2400" b="1">
                          <a:solidFill>
                            <a:srgbClr val="CC0000"/>
                          </a:solidFill>
                          <a:latin typeface="Open Sans"/>
                          <a:ea typeface="Open Sans"/>
                          <a:cs typeface="Open Sans"/>
                          <a:sym typeface="Open Sans"/>
                        </a:rPr>
                        <a:t>Tiered Intervention</a:t>
                      </a:r>
                      <a:endParaRPr sz="2400" b="1">
                        <a:solidFill>
                          <a:srgbClr val="CC0000"/>
                        </a:solidFill>
                        <a:latin typeface="Open Sans"/>
                        <a:ea typeface="Open Sans"/>
                        <a:cs typeface="Open Sans"/>
                        <a:sym typeface="Open Sans"/>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17500" algn="l" rtl="0">
                        <a:lnSpc>
                          <a:spcPct val="115000"/>
                        </a:lnSpc>
                        <a:spcBef>
                          <a:spcPts val="0"/>
                        </a:spcBef>
                        <a:spcAft>
                          <a:spcPts val="0"/>
                        </a:spcAft>
                        <a:buClr>
                          <a:schemeClr val="lt1"/>
                        </a:buClr>
                        <a:buSzPts val="1400"/>
                        <a:buFont typeface="Roboto"/>
                        <a:buChar char="●"/>
                      </a:pPr>
                      <a:r>
                        <a:rPr lang="en" b="1">
                          <a:solidFill>
                            <a:schemeClr val="lt1"/>
                          </a:solidFill>
                          <a:latin typeface="Roboto"/>
                          <a:ea typeface="Roboto"/>
                          <a:cs typeface="Roboto"/>
                          <a:sym typeface="Roboto"/>
                        </a:rPr>
                        <a:t>Guided interventions as needed </a:t>
                      </a:r>
                      <a:endParaRPr b="1">
                        <a:solidFill>
                          <a:schemeClr val="lt1"/>
                        </a:solidFill>
                        <a:latin typeface="Roboto"/>
                        <a:ea typeface="Roboto"/>
                        <a:cs typeface="Roboto"/>
                        <a:sym typeface="Roboto"/>
                      </a:endParaRPr>
                    </a:p>
                    <a:p>
                      <a:pPr marL="457200" lvl="0" indent="-317500" algn="l" rtl="0">
                        <a:lnSpc>
                          <a:spcPct val="115000"/>
                        </a:lnSpc>
                        <a:spcBef>
                          <a:spcPts val="0"/>
                        </a:spcBef>
                        <a:spcAft>
                          <a:spcPts val="0"/>
                        </a:spcAft>
                        <a:buClr>
                          <a:schemeClr val="lt1"/>
                        </a:buClr>
                        <a:buSzPts val="1400"/>
                        <a:buFont typeface="Roboto"/>
                        <a:buChar char="●"/>
                      </a:pPr>
                      <a:r>
                        <a:rPr lang="en" b="1">
                          <a:solidFill>
                            <a:schemeClr val="lt1"/>
                          </a:solidFill>
                          <a:latin typeface="Roboto"/>
                          <a:ea typeface="Roboto"/>
                          <a:cs typeface="Roboto"/>
                          <a:sym typeface="Roboto"/>
                        </a:rPr>
                        <a:t>Students are not left to struggle </a:t>
                      </a:r>
                      <a:endParaRPr b="1">
                        <a:solidFill>
                          <a:schemeClr val="lt1"/>
                        </a:solidFill>
                        <a:latin typeface="Roboto"/>
                        <a:ea typeface="Roboto"/>
                        <a:cs typeface="Roboto"/>
                        <a:sym typeface="Roboto"/>
                      </a:endParaRPr>
                    </a:p>
                    <a:p>
                      <a:pPr marL="0" lvl="0" indent="0" algn="l" rtl="0">
                        <a:spcBef>
                          <a:spcPts val="0"/>
                        </a:spcBef>
                        <a:spcAft>
                          <a:spcPts val="0"/>
                        </a:spcAft>
                        <a:buNone/>
                      </a:pPr>
                      <a:endParaRPr b="1">
                        <a:solidFill>
                          <a:srgbClr val="990000"/>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gradFill>
                      <a:gsLst>
                        <a:gs pos="0">
                          <a:srgbClr val="DB0000"/>
                        </a:gs>
                        <a:gs pos="100000">
                          <a:srgbClr val="540303"/>
                        </a:gs>
                      </a:gsLst>
                      <a:path path="circle">
                        <a:fillToRect l="50000" t="50000" r="50000" b="50000"/>
                      </a:path>
                      <a:tileRect/>
                    </a:gra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1"/>
          <p:cNvSpPr txBox="1">
            <a:spLocks noGrp="1"/>
          </p:cNvSpPr>
          <p:nvPr>
            <p:ph type="title"/>
          </p:nvPr>
        </p:nvSpPr>
        <p:spPr>
          <a:xfrm>
            <a:off x="311700" y="98725"/>
            <a:ext cx="8520600" cy="10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FF9900"/>
                </a:solidFill>
                <a:latin typeface="Roboto"/>
                <a:ea typeface="Roboto"/>
                <a:cs typeface="Roboto"/>
                <a:sym typeface="Roboto"/>
              </a:rPr>
              <a:t>Consideration for Guided Groups/Tiered Intervention</a:t>
            </a:r>
            <a:endParaRPr>
              <a:solidFill>
                <a:srgbClr val="000000"/>
              </a:solidFill>
            </a:endParaRPr>
          </a:p>
        </p:txBody>
      </p:sp>
      <p:grpSp>
        <p:nvGrpSpPr>
          <p:cNvPr id="249" name="Google Shape;249;p31"/>
          <p:cNvGrpSpPr/>
          <p:nvPr/>
        </p:nvGrpSpPr>
        <p:grpSpPr>
          <a:xfrm>
            <a:off x="5632317" y="1189775"/>
            <a:ext cx="3378783" cy="3483050"/>
            <a:chOff x="5632317" y="1189775"/>
            <a:chExt cx="3378783" cy="3483050"/>
          </a:xfrm>
        </p:grpSpPr>
        <p:sp>
          <p:nvSpPr>
            <p:cNvPr id="250" name="Google Shape;250;p31"/>
            <p:cNvSpPr/>
            <p:nvPr/>
          </p:nvSpPr>
          <p:spPr>
            <a:xfrm>
              <a:off x="56323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oboto"/>
                  <a:ea typeface="Roboto"/>
                  <a:cs typeface="Roboto"/>
                  <a:sym typeface="Roboto"/>
                </a:rPr>
                <a:t>  Once per week</a:t>
              </a:r>
              <a:endParaRPr sz="2400">
                <a:solidFill>
                  <a:srgbClr val="FFFFFF"/>
                </a:solidFill>
                <a:latin typeface="Roboto"/>
                <a:ea typeface="Roboto"/>
                <a:cs typeface="Roboto"/>
                <a:sym typeface="Roboto"/>
              </a:endParaRPr>
            </a:p>
          </p:txBody>
        </p:sp>
        <p:sp>
          <p:nvSpPr>
            <p:cNvPr id="251" name="Google Shape;251;p31"/>
            <p:cNvSpPr txBox="1"/>
            <p:nvPr/>
          </p:nvSpPr>
          <p:spPr>
            <a:xfrm>
              <a:off x="6056700" y="2057125"/>
              <a:ext cx="2954400" cy="2615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Roboto"/>
                <a:buChar char="●"/>
              </a:pPr>
              <a:r>
                <a:rPr lang="en" sz="2000">
                  <a:latin typeface="Roboto"/>
                  <a:ea typeface="Roboto"/>
                  <a:cs typeface="Roboto"/>
                  <a:sym typeface="Roboto"/>
                </a:rPr>
                <a:t>On target learners</a:t>
              </a:r>
              <a:endParaRPr sz="20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 sz="2000">
                  <a:latin typeface="Roboto"/>
                  <a:ea typeface="Roboto"/>
                  <a:cs typeface="Roboto"/>
                  <a:sym typeface="Roboto"/>
                </a:rPr>
                <a:t>Advanced learners</a:t>
              </a:r>
              <a:endParaRPr sz="2000">
                <a:latin typeface="Roboto"/>
                <a:ea typeface="Roboto"/>
                <a:cs typeface="Roboto"/>
                <a:sym typeface="Roboto"/>
              </a:endParaRPr>
            </a:p>
          </p:txBody>
        </p:sp>
      </p:grpSp>
      <p:grpSp>
        <p:nvGrpSpPr>
          <p:cNvPr id="252" name="Google Shape;252;p31"/>
          <p:cNvGrpSpPr/>
          <p:nvPr/>
        </p:nvGrpSpPr>
        <p:grpSpPr>
          <a:xfrm>
            <a:off x="0" y="1189989"/>
            <a:ext cx="3546900" cy="3482836"/>
            <a:chOff x="0" y="1189989"/>
            <a:chExt cx="3546900" cy="3482836"/>
          </a:xfrm>
        </p:grpSpPr>
        <p:sp>
          <p:nvSpPr>
            <p:cNvPr id="253" name="Google Shape;253;p31"/>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oboto"/>
                  <a:ea typeface="Roboto"/>
                  <a:cs typeface="Roboto"/>
                  <a:sym typeface="Roboto"/>
                </a:rPr>
                <a:t>3-4 times per week</a:t>
              </a:r>
              <a:endParaRPr sz="2400">
                <a:solidFill>
                  <a:srgbClr val="FFFFFF"/>
                </a:solidFill>
                <a:latin typeface="Roboto"/>
                <a:ea typeface="Roboto"/>
                <a:cs typeface="Roboto"/>
                <a:sym typeface="Roboto"/>
              </a:endParaRPr>
            </a:p>
          </p:txBody>
        </p:sp>
        <p:sp>
          <p:nvSpPr>
            <p:cNvPr id="254" name="Google Shape;254;p31"/>
            <p:cNvSpPr txBox="1"/>
            <p:nvPr/>
          </p:nvSpPr>
          <p:spPr>
            <a:xfrm>
              <a:off x="311700" y="2057125"/>
              <a:ext cx="2898000" cy="2615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Roboto"/>
                <a:buChar char="●"/>
              </a:pPr>
              <a:r>
                <a:rPr lang="en" sz="2000">
                  <a:latin typeface="Roboto"/>
                  <a:ea typeface="Roboto"/>
                  <a:cs typeface="Roboto"/>
                  <a:sym typeface="Roboto"/>
                </a:rPr>
                <a:t>Identified students </a:t>
              </a:r>
              <a:endParaRPr sz="2000">
                <a:latin typeface="Roboto"/>
                <a:ea typeface="Roboto"/>
                <a:cs typeface="Roboto"/>
                <a:sym typeface="Roboto"/>
              </a:endParaRPr>
            </a:p>
            <a:p>
              <a:pPr marL="457200" lvl="0" indent="-355600" algn="l" rtl="0">
                <a:lnSpc>
                  <a:spcPct val="115000"/>
                </a:lnSpc>
                <a:spcBef>
                  <a:spcPts val="0"/>
                </a:spcBef>
                <a:spcAft>
                  <a:spcPts val="0"/>
                </a:spcAft>
                <a:buSzPts val="2000"/>
                <a:buFont typeface="Roboto"/>
                <a:buChar char="●"/>
              </a:pPr>
              <a:r>
                <a:rPr lang="en" sz="2000">
                  <a:latin typeface="Roboto"/>
                  <a:ea typeface="Roboto"/>
                  <a:cs typeface="Roboto"/>
                  <a:sym typeface="Roboto"/>
                </a:rPr>
                <a:t>Students at risk</a:t>
              </a:r>
              <a:endParaRPr sz="2000">
                <a:latin typeface="Roboto"/>
                <a:ea typeface="Roboto"/>
                <a:cs typeface="Roboto"/>
                <a:sym typeface="Roboto"/>
              </a:endParaRPr>
            </a:p>
          </p:txBody>
        </p:sp>
      </p:grpSp>
      <p:grpSp>
        <p:nvGrpSpPr>
          <p:cNvPr id="255" name="Google Shape;255;p31"/>
          <p:cNvGrpSpPr/>
          <p:nvPr/>
        </p:nvGrpSpPr>
        <p:grpSpPr>
          <a:xfrm>
            <a:off x="2847225" y="1189775"/>
            <a:ext cx="3491400" cy="3483050"/>
            <a:chOff x="2847225" y="1189775"/>
            <a:chExt cx="3491400" cy="3483050"/>
          </a:xfrm>
        </p:grpSpPr>
        <p:sp>
          <p:nvSpPr>
            <p:cNvPr id="256" name="Google Shape;256;p31"/>
            <p:cNvSpPr/>
            <p:nvPr/>
          </p:nvSpPr>
          <p:spPr>
            <a:xfrm>
              <a:off x="2847225" y="1189775"/>
              <a:ext cx="34914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oboto"/>
                  <a:ea typeface="Roboto"/>
                  <a:cs typeface="Roboto"/>
                  <a:sym typeface="Roboto"/>
                </a:rPr>
                <a:t>2-3 times per week</a:t>
              </a:r>
              <a:endParaRPr sz="2400">
                <a:solidFill>
                  <a:srgbClr val="FFFFFF"/>
                </a:solidFill>
                <a:latin typeface="Roboto"/>
                <a:ea typeface="Roboto"/>
                <a:cs typeface="Roboto"/>
                <a:sym typeface="Roboto"/>
              </a:endParaRPr>
            </a:p>
          </p:txBody>
        </p:sp>
        <p:sp>
          <p:nvSpPr>
            <p:cNvPr id="257" name="Google Shape;257;p31"/>
            <p:cNvSpPr txBox="1"/>
            <p:nvPr/>
          </p:nvSpPr>
          <p:spPr>
            <a:xfrm>
              <a:off x="3035075" y="2057125"/>
              <a:ext cx="2954400" cy="2615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Font typeface="Roboto"/>
                <a:buChar char="●"/>
              </a:pPr>
              <a:r>
                <a:rPr lang="en" sz="2000">
                  <a:latin typeface="Roboto"/>
                  <a:ea typeface="Roboto"/>
                  <a:cs typeface="Roboto"/>
                  <a:sym typeface="Roboto"/>
                </a:rPr>
                <a:t>Students with specific Intervention goals or targets</a:t>
              </a:r>
              <a:endParaRPr sz="2000">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4"/>
          <p:cNvPicPr preferRelativeResize="0"/>
          <p:nvPr/>
        </p:nvPicPr>
        <p:blipFill>
          <a:blip r:embed="rId3">
            <a:alphaModFix/>
          </a:blip>
          <a:stretch>
            <a:fillRect/>
          </a:stretch>
        </p:blipFill>
        <p:spPr>
          <a:xfrm>
            <a:off x="250500" y="1645725"/>
            <a:ext cx="8312650" cy="1545050"/>
          </a:xfrm>
          <a:prstGeom prst="rect">
            <a:avLst/>
          </a:prstGeom>
          <a:noFill/>
          <a:ln>
            <a:noFill/>
          </a:ln>
        </p:spPr>
      </p:pic>
      <p:sp>
        <p:nvSpPr>
          <p:cNvPr id="73" name="Google Shape;73;p14"/>
          <p:cNvSpPr txBox="1">
            <a:spLocks noGrp="1"/>
          </p:cNvSpPr>
          <p:nvPr>
            <p:ph type="title"/>
          </p:nvPr>
        </p:nvSpPr>
        <p:spPr>
          <a:xfrm>
            <a:off x="311700" y="22077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Test Your LD Knowledge</a:t>
            </a:r>
            <a:endParaRPr/>
          </a:p>
        </p:txBody>
      </p:sp>
      <p:sp>
        <p:nvSpPr>
          <p:cNvPr id="74" name="Google Shape;74;p14"/>
          <p:cNvSpPr txBox="1">
            <a:spLocks noGrp="1"/>
          </p:cNvSpPr>
          <p:nvPr>
            <p:ph type="body" idx="1"/>
          </p:nvPr>
        </p:nvSpPr>
        <p:spPr>
          <a:xfrm>
            <a:off x="395825" y="706650"/>
            <a:ext cx="8520600" cy="1865100"/>
          </a:xfrm>
          <a:prstGeom prst="rect">
            <a:avLst/>
          </a:prstGeom>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rgbClr val="0000FF"/>
                </a:solidFill>
              </a:rPr>
              <a:t>Go To</a:t>
            </a:r>
            <a:endParaRPr sz="6000" b="1">
              <a:solidFill>
                <a:srgbClr val="0000FF"/>
              </a:solidFill>
            </a:endParaRPr>
          </a:p>
          <a:p>
            <a:pPr marL="0" lvl="0" indent="0" algn="ctr" rtl="0">
              <a:spcBef>
                <a:spcPts val="1600"/>
              </a:spcBef>
              <a:spcAft>
                <a:spcPts val="0"/>
              </a:spcAft>
              <a:buNone/>
            </a:pPr>
            <a:endParaRPr sz="6000" b="1">
              <a:solidFill>
                <a:srgbClr val="0000FF"/>
              </a:solidFill>
            </a:endParaRPr>
          </a:p>
          <a:p>
            <a:pPr marL="0" lvl="0" indent="0" algn="ctr" rtl="0">
              <a:spcBef>
                <a:spcPts val="1600"/>
              </a:spcBef>
              <a:spcAft>
                <a:spcPts val="0"/>
              </a:spcAft>
              <a:buNone/>
            </a:pPr>
            <a:r>
              <a:rPr lang="en" sz="6000" b="1">
                <a:solidFill>
                  <a:srgbClr val="0000FF"/>
                </a:solidFill>
              </a:rPr>
              <a:t>Kahoot.it</a:t>
            </a:r>
            <a:endParaRPr b="1"/>
          </a:p>
          <a:p>
            <a:pPr marL="0" lvl="0" indent="0" algn="ctr" rtl="0">
              <a:spcBef>
                <a:spcPts val="1600"/>
              </a:spcBef>
              <a:spcAft>
                <a:spcPts val="1600"/>
              </a:spcAft>
              <a:buNone/>
            </a:pPr>
            <a:r>
              <a:rPr lang="en" sz="3600" u="sng">
                <a:solidFill>
                  <a:schemeClr val="hlink"/>
                </a:solidFill>
                <a:hlinkClick r:id="rId4"/>
              </a:rPr>
              <a:t>6 Quick Questions</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a:t>PPM #8 on Modifications</a:t>
            </a:r>
            <a:endParaRPr/>
          </a:p>
        </p:txBody>
      </p:sp>
      <p:sp>
        <p:nvSpPr>
          <p:cNvPr id="263" name="Google Shape;263;p32"/>
          <p:cNvSpPr txBox="1">
            <a:spLocks noGrp="1"/>
          </p:cNvSpPr>
          <p:nvPr>
            <p:ph type="body" idx="1"/>
          </p:nvPr>
        </p:nvSpPr>
        <p:spPr>
          <a:xfrm>
            <a:off x="107475" y="1266175"/>
            <a:ext cx="42603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t>Modification of learning expectations may include the use of expectations at a different grade level and/or an increase or decrease in the number and/or complexity of expectations.</a:t>
            </a:r>
            <a:endParaRPr sz="2200"/>
          </a:p>
        </p:txBody>
      </p:sp>
      <p:sp>
        <p:nvSpPr>
          <p:cNvPr id="264" name="Google Shape;264;p32"/>
          <p:cNvSpPr txBox="1">
            <a:spLocks noGrp="1"/>
          </p:cNvSpPr>
          <p:nvPr>
            <p:ph type="body" idx="2"/>
          </p:nvPr>
        </p:nvSpPr>
        <p:spPr>
          <a:xfrm>
            <a:off x="4367775" y="1266175"/>
            <a:ext cx="4719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200"/>
              <a:t>Modified learning expectations that are drawn from a lower grade level will </a:t>
            </a:r>
            <a:r>
              <a:rPr lang="en" sz="2200" b="1" u="sng"/>
              <a:t>only</a:t>
            </a:r>
            <a:r>
              <a:rPr lang="en" sz="2200"/>
              <a:t> </a:t>
            </a:r>
            <a:r>
              <a:rPr lang="en" sz="2200" b="1"/>
              <a:t>be considered</a:t>
            </a:r>
            <a:r>
              <a:rPr lang="en" sz="2200"/>
              <a:t> if the student cannot demonstrate learning with the aid of </a:t>
            </a:r>
            <a:r>
              <a:rPr lang="en" sz="2200" b="1"/>
              <a:t>accommodations</a:t>
            </a:r>
            <a:r>
              <a:rPr lang="en" sz="2200"/>
              <a:t>, </a:t>
            </a:r>
            <a:r>
              <a:rPr lang="en" sz="2200" b="1"/>
              <a:t>differentiated instruction</a:t>
            </a:r>
            <a:r>
              <a:rPr lang="en" sz="2200"/>
              <a:t> or </a:t>
            </a:r>
            <a:r>
              <a:rPr lang="en" sz="2200" b="1"/>
              <a:t>universal design for learning</a:t>
            </a:r>
            <a:endParaRPr sz="22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3" descr="Differentiation a Teachers Perspective.png"/>
          <p:cNvPicPr preferRelativeResize="0"/>
          <p:nvPr/>
        </p:nvPicPr>
        <p:blipFill rotWithShape="1">
          <a:blip r:embed="rId3">
            <a:alphaModFix/>
          </a:blip>
          <a:srcRect l="-640" r="639" b="16964"/>
          <a:stretch/>
        </p:blipFill>
        <p:spPr>
          <a:xfrm>
            <a:off x="15750" y="0"/>
            <a:ext cx="9089375" cy="5506726"/>
          </a:xfrm>
          <a:prstGeom prst="rect">
            <a:avLst/>
          </a:prstGeom>
          <a:noFill/>
          <a:ln>
            <a:noFill/>
          </a:ln>
        </p:spPr>
      </p:pic>
      <p:sp>
        <p:nvSpPr>
          <p:cNvPr id="270" name="Google Shape;270;p33"/>
          <p:cNvSpPr txBox="1"/>
          <p:nvPr/>
        </p:nvSpPr>
        <p:spPr>
          <a:xfrm>
            <a:off x="-11575" y="3246225"/>
            <a:ext cx="9144000" cy="27183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a:p>
            <a:pPr marL="0" lvl="0" indent="0" algn="ctr" rtl="0">
              <a:spcBef>
                <a:spcPts val="0"/>
              </a:spcBef>
              <a:spcAft>
                <a:spcPts val="0"/>
              </a:spcAft>
              <a:buNone/>
            </a:pPr>
            <a:r>
              <a:rPr lang="en" sz="3000">
                <a:latin typeface="Open Sans"/>
                <a:ea typeface="Open Sans"/>
                <a:cs typeface="Open Sans"/>
                <a:sym typeface="Open Sans"/>
              </a:rPr>
              <a:t>This is necessary for all learners including a student with LD.</a:t>
            </a:r>
            <a:endParaRPr sz="3000">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4" descr="Differentiation a Teachers Perspective.png"/>
          <p:cNvPicPr preferRelativeResize="0"/>
          <p:nvPr/>
        </p:nvPicPr>
        <p:blipFill>
          <a:blip r:embed="rId3">
            <a:alphaModFix/>
          </a:blip>
          <a:stretch>
            <a:fillRect/>
          </a:stretch>
        </p:blipFill>
        <p:spPr>
          <a:xfrm>
            <a:off x="27313" y="-2729875"/>
            <a:ext cx="9089375" cy="5571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5"/>
          <p:cNvSpPr txBox="1">
            <a:spLocks noGrp="1"/>
          </p:cNvSpPr>
          <p:nvPr>
            <p:ph type="title"/>
          </p:nvPr>
        </p:nvSpPr>
        <p:spPr>
          <a:xfrm>
            <a:off x="311700" y="167000"/>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3000" b="0">
                <a:solidFill>
                  <a:srgbClr val="FF9900"/>
                </a:solidFill>
                <a:latin typeface="Arial"/>
                <a:ea typeface="Arial"/>
                <a:cs typeface="Arial"/>
                <a:sym typeface="Arial"/>
              </a:rPr>
              <a:t>With Differentiated Instruction,teachers can differentiate:</a:t>
            </a:r>
            <a:endParaRPr sz="3000" b="0">
              <a:solidFill>
                <a:srgbClr val="FF9900"/>
              </a:solidFill>
              <a:latin typeface="Arial"/>
              <a:ea typeface="Arial"/>
              <a:cs typeface="Arial"/>
              <a:sym typeface="Arial"/>
            </a:endParaRPr>
          </a:p>
          <a:p>
            <a:pPr marL="457200" lvl="0" indent="-406400" algn="l" rtl="0">
              <a:lnSpc>
                <a:spcPct val="115000"/>
              </a:lnSpc>
              <a:spcBef>
                <a:spcPts val="1600"/>
              </a:spcBef>
              <a:spcAft>
                <a:spcPts val="0"/>
              </a:spcAft>
              <a:buClr>
                <a:srgbClr val="595959"/>
              </a:buClr>
              <a:buSzPts val="2800"/>
              <a:buFont typeface="Arial"/>
              <a:buChar char="●"/>
            </a:pPr>
            <a:r>
              <a:rPr lang="en" sz="2800" b="0">
                <a:solidFill>
                  <a:srgbClr val="595959"/>
                </a:solidFill>
                <a:latin typeface="Arial"/>
                <a:ea typeface="Arial"/>
                <a:cs typeface="Arial"/>
                <a:sym typeface="Arial"/>
              </a:rPr>
              <a:t>content of learning-</a:t>
            </a:r>
            <a:r>
              <a:rPr lang="en" sz="2800" b="0">
                <a:solidFill>
                  <a:srgbClr val="FF0000"/>
                </a:solidFill>
                <a:latin typeface="Arial"/>
                <a:ea typeface="Arial"/>
                <a:cs typeface="Arial"/>
                <a:sym typeface="Arial"/>
              </a:rPr>
              <a:t>Input </a:t>
            </a:r>
            <a:r>
              <a:rPr lang="en" sz="2800" b="0">
                <a:solidFill>
                  <a:srgbClr val="595959"/>
                </a:solidFill>
                <a:latin typeface="Arial"/>
                <a:ea typeface="Arial"/>
                <a:cs typeface="Arial"/>
                <a:sym typeface="Arial"/>
              </a:rPr>
              <a:t>(what students are going to learn, and when)</a:t>
            </a:r>
            <a:endParaRPr sz="2800" b="0">
              <a:solidFill>
                <a:srgbClr val="595959"/>
              </a:solidFill>
              <a:latin typeface="Arial"/>
              <a:ea typeface="Arial"/>
              <a:cs typeface="Arial"/>
              <a:sym typeface="Arial"/>
            </a:endParaRPr>
          </a:p>
          <a:p>
            <a:pPr marL="457200" lvl="0" indent="-406400" algn="l" rtl="0">
              <a:lnSpc>
                <a:spcPct val="115000"/>
              </a:lnSpc>
              <a:spcBef>
                <a:spcPts val="0"/>
              </a:spcBef>
              <a:spcAft>
                <a:spcPts val="0"/>
              </a:spcAft>
              <a:buClr>
                <a:srgbClr val="595959"/>
              </a:buClr>
              <a:buSzPts val="2800"/>
              <a:buFont typeface="Arial"/>
              <a:buChar char="●"/>
            </a:pPr>
            <a:r>
              <a:rPr lang="en" sz="2800" b="0">
                <a:solidFill>
                  <a:srgbClr val="595959"/>
                </a:solidFill>
                <a:latin typeface="Arial"/>
                <a:ea typeface="Arial"/>
                <a:cs typeface="Arial"/>
                <a:sym typeface="Arial"/>
              </a:rPr>
              <a:t>process of learning-</a:t>
            </a:r>
            <a:r>
              <a:rPr lang="en" sz="2800" b="0">
                <a:solidFill>
                  <a:srgbClr val="FF0000"/>
                </a:solidFill>
                <a:latin typeface="Arial"/>
                <a:ea typeface="Arial"/>
                <a:cs typeface="Arial"/>
                <a:sym typeface="Arial"/>
              </a:rPr>
              <a:t>Process </a:t>
            </a:r>
            <a:r>
              <a:rPr lang="en" sz="2800" b="0">
                <a:solidFill>
                  <a:srgbClr val="595959"/>
                </a:solidFill>
                <a:latin typeface="Arial"/>
                <a:ea typeface="Arial"/>
                <a:cs typeface="Arial"/>
                <a:sym typeface="Arial"/>
              </a:rPr>
              <a:t>(types of tasks and activities)</a:t>
            </a:r>
            <a:endParaRPr sz="2800" b="0">
              <a:solidFill>
                <a:srgbClr val="595959"/>
              </a:solidFill>
              <a:latin typeface="Arial"/>
              <a:ea typeface="Arial"/>
              <a:cs typeface="Arial"/>
              <a:sym typeface="Arial"/>
            </a:endParaRPr>
          </a:p>
          <a:p>
            <a:pPr marL="457200" lvl="0" indent="-406400" algn="l" rtl="0">
              <a:lnSpc>
                <a:spcPct val="115000"/>
              </a:lnSpc>
              <a:spcBef>
                <a:spcPts val="0"/>
              </a:spcBef>
              <a:spcAft>
                <a:spcPts val="0"/>
              </a:spcAft>
              <a:buClr>
                <a:srgbClr val="595959"/>
              </a:buClr>
              <a:buSzPts val="2800"/>
              <a:buFont typeface="Arial"/>
              <a:buChar char="●"/>
            </a:pPr>
            <a:r>
              <a:rPr lang="en" sz="2800" b="0">
                <a:solidFill>
                  <a:srgbClr val="595959"/>
                </a:solidFill>
                <a:latin typeface="Arial"/>
                <a:ea typeface="Arial"/>
                <a:cs typeface="Arial"/>
                <a:sym typeface="Arial"/>
              </a:rPr>
              <a:t>products of learning-</a:t>
            </a:r>
            <a:r>
              <a:rPr lang="en" sz="2800" b="0">
                <a:solidFill>
                  <a:srgbClr val="FF0000"/>
                </a:solidFill>
                <a:latin typeface="Arial"/>
                <a:ea typeface="Arial"/>
                <a:cs typeface="Arial"/>
                <a:sym typeface="Arial"/>
              </a:rPr>
              <a:t>Output</a:t>
            </a:r>
            <a:r>
              <a:rPr lang="en" sz="2800" b="0">
                <a:solidFill>
                  <a:srgbClr val="595959"/>
                </a:solidFill>
                <a:latin typeface="Arial"/>
                <a:ea typeface="Arial"/>
                <a:cs typeface="Arial"/>
                <a:sym typeface="Arial"/>
              </a:rPr>
              <a:t> (ways to demonstrate learning)</a:t>
            </a:r>
            <a:endParaRPr sz="2800" b="0">
              <a:solidFill>
                <a:srgbClr val="595959"/>
              </a:solidFill>
              <a:latin typeface="Arial"/>
              <a:ea typeface="Arial"/>
              <a:cs typeface="Arial"/>
              <a:sym typeface="Arial"/>
            </a:endParaRPr>
          </a:p>
          <a:p>
            <a:pPr marL="457200" lvl="0" indent="-406400" algn="l" rtl="0">
              <a:lnSpc>
                <a:spcPct val="115000"/>
              </a:lnSpc>
              <a:spcBef>
                <a:spcPts val="0"/>
              </a:spcBef>
              <a:spcAft>
                <a:spcPts val="0"/>
              </a:spcAft>
              <a:buClr>
                <a:srgbClr val="595959"/>
              </a:buClr>
              <a:buSzPts val="2800"/>
              <a:buFont typeface="Arial"/>
              <a:buChar char="●"/>
            </a:pPr>
            <a:r>
              <a:rPr lang="en" sz="2800" b="0">
                <a:solidFill>
                  <a:srgbClr val="595959"/>
                </a:solidFill>
                <a:latin typeface="Arial"/>
                <a:ea typeface="Arial"/>
                <a:cs typeface="Arial"/>
                <a:sym typeface="Arial"/>
              </a:rPr>
              <a:t>affect/ environment of learning</a:t>
            </a:r>
            <a:endParaRPr sz="2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6"/>
          <p:cNvSpPr txBox="1">
            <a:spLocks noGrp="1"/>
          </p:cNvSpPr>
          <p:nvPr>
            <p:ph type="title"/>
          </p:nvPr>
        </p:nvSpPr>
        <p:spPr>
          <a:xfrm>
            <a:off x="311700" y="1809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Programming</a:t>
            </a:r>
            <a:endParaRPr/>
          </a:p>
        </p:txBody>
      </p:sp>
      <p:sp>
        <p:nvSpPr>
          <p:cNvPr id="286" name="Google Shape;286;p36"/>
          <p:cNvSpPr txBox="1">
            <a:spLocks noGrp="1"/>
          </p:cNvSpPr>
          <p:nvPr>
            <p:ph type="body" idx="1"/>
          </p:nvPr>
        </p:nvSpPr>
        <p:spPr>
          <a:xfrm>
            <a:off x="311700" y="729750"/>
            <a:ext cx="4553700" cy="368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What it is…</a:t>
            </a:r>
            <a:endParaRPr>
              <a:solidFill>
                <a:srgbClr val="FF0000"/>
              </a:solidFill>
            </a:endParaRPr>
          </a:p>
          <a:p>
            <a:pPr marL="0" lvl="0" indent="0" algn="l" rtl="0">
              <a:spcBef>
                <a:spcPts val="1600"/>
              </a:spcBef>
              <a:spcAft>
                <a:spcPts val="0"/>
              </a:spcAft>
              <a:buNone/>
            </a:pPr>
            <a:r>
              <a:rPr lang="en"/>
              <a:t>Alternative curriculum</a:t>
            </a:r>
            <a:endParaRPr/>
          </a:p>
          <a:p>
            <a:pPr marL="0" lvl="0" indent="0" algn="l" rtl="0">
              <a:spcBef>
                <a:spcPts val="1600"/>
              </a:spcBef>
              <a:spcAft>
                <a:spcPts val="0"/>
              </a:spcAft>
              <a:buNone/>
            </a:pPr>
            <a:r>
              <a:rPr lang="en"/>
              <a:t>Determined by the student learning profile (Strengths/Needs)</a:t>
            </a:r>
            <a:endParaRPr/>
          </a:p>
          <a:p>
            <a:pPr marL="0" lvl="0" indent="0" algn="l" rtl="0">
              <a:spcBef>
                <a:spcPts val="1600"/>
              </a:spcBef>
              <a:spcAft>
                <a:spcPts val="0"/>
              </a:spcAft>
              <a:buNone/>
            </a:pPr>
            <a:r>
              <a:rPr lang="en"/>
              <a:t>Developed to help the student acquire other skills</a:t>
            </a:r>
            <a:endParaRPr/>
          </a:p>
          <a:p>
            <a:pPr marL="0" lvl="0" indent="0" algn="l" rtl="0">
              <a:spcBef>
                <a:spcPts val="1600"/>
              </a:spcBef>
              <a:spcAft>
                <a:spcPts val="0"/>
              </a:spcAft>
              <a:buNone/>
            </a:pPr>
            <a:r>
              <a:rPr lang="en"/>
              <a:t>Driven by data and assessment</a:t>
            </a:r>
            <a:endParaRPr/>
          </a:p>
          <a:p>
            <a:pPr marL="0" lvl="0" indent="0" algn="l" rtl="0">
              <a:spcBef>
                <a:spcPts val="1600"/>
              </a:spcBef>
              <a:spcAft>
                <a:spcPts val="1600"/>
              </a:spcAft>
              <a:buNone/>
            </a:pPr>
            <a:r>
              <a:rPr lang="en"/>
              <a:t>Can be connected to the Learning Skills and Work Habits section of the Report Card</a:t>
            </a:r>
            <a:endParaRPr/>
          </a:p>
        </p:txBody>
      </p:sp>
      <p:pic>
        <p:nvPicPr>
          <p:cNvPr id="287" name="Google Shape;287;p36"/>
          <p:cNvPicPr preferRelativeResize="0"/>
          <p:nvPr/>
        </p:nvPicPr>
        <p:blipFill rotWithShape="1">
          <a:blip r:embed="rId3">
            <a:alphaModFix/>
          </a:blip>
          <a:srcRect l="-113214" t="113682" r="147438" b="-80949"/>
          <a:stretch/>
        </p:blipFill>
        <p:spPr>
          <a:xfrm>
            <a:off x="4715900" y="644375"/>
            <a:ext cx="691725" cy="707400"/>
          </a:xfrm>
          <a:prstGeom prst="rect">
            <a:avLst/>
          </a:prstGeom>
          <a:noFill/>
          <a:ln>
            <a:noFill/>
          </a:ln>
        </p:spPr>
      </p:pic>
      <p:sp>
        <p:nvSpPr>
          <p:cNvPr id="288" name="Google Shape;288;p36"/>
          <p:cNvSpPr txBox="1">
            <a:spLocks noGrp="1"/>
          </p:cNvSpPr>
          <p:nvPr>
            <p:ph type="body" idx="1"/>
          </p:nvPr>
        </p:nvSpPr>
        <p:spPr>
          <a:xfrm>
            <a:off x="5037650" y="794650"/>
            <a:ext cx="3664200" cy="333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What it’s not…</a:t>
            </a:r>
            <a:endParaRPr>
              <a:solidFill>
                <a:srgbClr val="FF0000"/>
              </a:solidFill>
            </a:endParaRPr>
          </a:p>
          <a:p>
            <a:pPr marL="0" lvl="0" indent="0" algn="l" rtl="0">
              <a:spcBef>
                <a:spcPts val="1600"/>
              </a:spcBef>
              <a:spcAft>
                <a:spcPts val="0"/>
              </a:spcAft>
              <a:buNone/>
            </a:pPr>
            <a:r>
              <a:rPr lang="en"/>
              <a:t>Not based on Ontario curriculum</a:t>
            </a:r>
            <a:endParaRPr/>
          </a:p>
          <a:p>
            <a:pPr marL="0" lvl="0" indent="0" algn="l" rtl="0">
              <a:spcBef>
                <a:spcPts val="1600"/>
              </a:spcBef>
              <a:spcAft>
                <a:spcPts val="0"/>
              </a:spcAft>
              <a:buNone/>
            </a:pPr>
            <a:r>
              <a:rPr lang="en"/>
              <a:t>Not an exhaustive list of all things the student  needs to learn, rather the focus for a period of time</a:t>
            </a:r>
            <a:endParaRPr/>
          </a:p>
          <a:p>
            <a:pPr marL="0" lvl="0" indent="0" algn="l" rtl="0">
              <a:spcBef>
                <a:spcPts val="1600"/>
              </a:spcBef>
              <a:spcAft>
                <a:spcPts val="160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push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Programming</a:t>
            </a:r>
            <a:endParaRPr/>
          </a:p>
        </p:txBody>
      </p:sp>
      <p:sp>
        <p:nvSpPr>
          <p:cNvPr id="294" name="Google Shape;294;p3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1600"/>
              </a:spcAft>
              <a:buNone/>
            </a:pPr>
            <a:r>
              <a:rPr lang="en" sz="3000">
                <a:solidFill>
                  <a:srgbClr val="666666"/>
                </a:solidFill>
                <a:highlight>
                  <a:srgbClr val="FFFFFF"/>
                </a:highlight>
                <a:latin typeface="Arial"/>
                <a:ea typeface="Arial"/>
                <a:cs typeface="Arial"/>
                <a:sym typeface="Arial"/>
              </a:rPr>
              <a:t>Must have the current level of achievement, an annual program goal, learning expectations, teaching strategies and assessment methods</a:t>
            </a:r>
            <a:endParaRPr sz="3000"/>
          </a:p>
        </p:txBody>
      </p:sp>
    </p:spTree>
  </p:cSld>
  <p:clrMapOvr>
    <a:masterClrMapping/>
  </p:clrMapOvr>
  <mc:AlternateContent xmlns:mc="http://schemas.openxmlformats.org/markup-compatibility/2006" xmlns:p14="http://schemas.microsoft.com/office/powerpoint/2010/main">
    <mc:Choice Requires="p14">
      <p:transition spd="slow">
        <p:pu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8"/>
          <p:cNvSpPr txBox="1"/>
          <p:nvPr/>
        </p:nvSpPr>
        <p:spPr>
          <a:xfrm>
            <a:off x="2433800" y="1138625"/>
            <a:ext cx="6321600" cy="3317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To support student learning around specialized technology use</a:t>
            </a:r>
            <a:endParaRPr sz="1800">
              <a:solidFill>
                <a:srgbClr val="000000"/>
              </a:solidFill>
              <a:latin typeface="Lato"/>
              <a:ea typeface="Lato"/>
              <a:cs typeface="Lato"/>
              <a:sym typeface="Lato"/>
            </a:endParaRPr>
          </a:p>
          <a:p>
            <a:pPr marL="457200" lvl="0" indent="-342900" algn="l" rtl="0">
              <a:lnSpc>
                <a:spcPct val="115000"/>
              </a:lnSpc>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Should include students with </a:t>
            </a:r>
            <a:r>
              <a:rPr lang="en" sz="1800">
                <a:latin typeface="Lato"/>
                <a:ea typeface="Lato"/>
                <a:cs typeface="Lato"/>
                <a:sym typeface="Lato"/>
              </a:rPr>
              <a:t>SEA </a:t>
            </a:r>
            <a:r>
              <a:rPr lang="en" sz="1800">
                <a:solidFill>
                  <a:srgbClr val="000000"/>
                </a:solidFill>
                <a:latin typeface="Lato"/>
                <a:ea typeface="Lato"/>
                <a:cs typeface="Lato"/>
                <a:sym typeface="Lato"/>
              </a:rPr>
              <a:t>laptop/chromebook, as well as</a:t>
            </a:r>
            <a:r>
              <a:rPr lang="en" sz="1800">
                <a:latin typeface="Lato"/>
                <a:ea typeface="Lato"/>
                <a:cs typeface="Lato"/>
                <a:sym typeface="Lato"/>
              </a:rPr>
              <a:t>, </a:t>
            </a:r>
            <a:r>
              <a:rPr lang="en" sz="1800">
                <a:solidFill>
                  <a:srgbClr val="000000"/>
                </a:solidFill>
                <a:latin typeface="Lato"/>
                <a:ea typeface="Lato"/>
                <a:cs typeface="Lato"/>
                <a:sym typeface="Lato"/>
              </a:rPr>
              <a:t>FM systems</a:t>
            </a:r>
            <a:endParaRPr sz="1800">
              <a:solidFill>
                <a:srgbClr val="000000"/>
              </a:solidFill>
              <a:latin typeface="Lato"/>
              <a:ea typeface="Lato"/>
              <a:cs typeface="Lato"/>
              <a:sym typeface="Lato"/>
            </a:endParaRPr>
          </a:p>
          <a:p>
            <a:pPr marL="457200" lvl="0" indent="-342900" algn="l" rtl="0">
              <a:lnSpc>
                <a:spcPct val="115000"/>
              </a:lnSpc>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Should include use of technology across all areas of the curriculum</a:t>
            </a:r>
            <a:endParaRPr sz="1800">
              <a:solidFill>
                <a:srgbClr val="000000"/>
              </a:solidFill>
              <a:latin typeface="Lato"/>
              <a:ea typeface="Lato"/>
              <a:cs typeface="Lato"/>
              <a:sym typeface="Lato"/>
            </a:endParaRPr>
          </a:p>
          <a:p>
            <a:pPr marL="457200" lvl="0" indent="-342900" algn="l" rtl="0">
              <a:lnSpc>
                <a:spcPct val="115000"/>
              </a:lnSpc>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May include targets for specific skill development ( e.g., use of spell check, use of word prediction, speech to text, text to speech)</a:t>
            </a:r>
            <a:endParaRPr sz="1800">
              <a:solidFill>
                <a:srgbClr val="000000"/>
              </a:solidFill>
              <a:latin typeface="Lato"/>
              <a:ea typeface="Lato"/>
              <a:cs typeface="Lato"/>
              <a:sym typeface="Lato"/>
            </a:endParaRPr>
          </a:p>
          <a:p>
            <a:pPr marL="457200" lvl="0" indent="-342900" algn="l" rtl="0">
              <a:lnSpc>
                <a:spcPct val="115000"/>
              </a:lnSpc>
              <a:spcBef>
                <a:spcPts val="0"/>
              </a:spcBef>
              <a:spcAft>
                <a:spcPts val="0"/>
              </a:spcAft>
              <a:buClr>
                <a:srgbClr val="000000"/>
              </a:buClr>
              <a:buSzPts val="1800"/>
              <a:buFont typeface="Lato"/>
              <a:buChar char="●"/>
            </a:pPr>
            <a:r>
              <a:rPr lang="en" sz="1800">
                <a:solidFill>
                  <a:srgbClr val="000000"/>
                </a:solidFill>
                <a:latin typeface="Lato"/>
                <a:ea typeface="Lato"/>
                <a:cs typeface="Lato"/>
                <a:sym typeface="Lato"/>
              </a:rPr>
              <a:t>May include studen</a:t>
            </a:r>
            <a:r>
              <a:rPr lang="en" sz="1800">
                <a:latin typeface="Lato"/>
                <a:ea typeface="Lato"/>
                <a:cs typeface="Lato"/>
                <a:sym typeface="Lato"/>
              </a:rPr>
              <a:t>t s</a:t>
            </a:r>
            <a:r>
              <a:rPr lang="en" sz="1800">
                <a:solidFill>
                  <a:srgbClr val="000000"/>
                </a:solidFill>
                <a:latin typeface="Lato"/>
                <a:ea typeface="Lato"/>
                <a:cs typeface="Lato"/>
                <a:sym typeface="Lato"/>
              </a:rPr>
              <a:t>elf-advocacy around use of technology</a:t>
            </a:r>
            <a:endParaRPr sz="1800">
              <a:solidFill>
                <a:srgbClr val="000000"/>
              </a:solidFill>
              <a:latin typeface="Lato"/>
              <a:ea typeface="Lato"/>
              <a:cs typeface="Lato"/>
              <a:sym typeface="Lato"/>
            </a:endParaRPr>
          </a:p>
          <a:p>
            <a:pPr marL="0" lvl="0" indent="0" algn="l" rtl="0">
              <a:lnSpc>
                <a:spcPct val="115000"/>
              </a:lnSpc>
              <a:spcBef>
                <a:spcPts val="1600"/>
              </a:spcBef>
              <a:spcAft>
                <a:spcPts val="1600"/>
              </a:spcAft>
              <a:buNone/>
            </a:pPr>
            <a:endParaRPr sz="1800">
              <a:solidFill>
                <a:srgbClr val="000000"/>
              </a:solidFill>
              <a:latin typeface="Lato"/>
              <a:ea typeface="Lato"/>
              <a:cs typeface="Lato"/>
              <a:sym typeface="Lato"/>
            </a:endParaRPr>
          </a:p>
        </p:txBody>
      </p:sp>
      <p:pic>
        <p:nvPicPr>
          <p:cNvPr id="300" name="Google Shape;300;p38"/>
          <p:cNvPicPr preferRelativeResize="0"/>
          <p:nvPr/>
        </p:nvPicPr>
        <p:blipFill>
          <a:blip r:embed="rId3">
            <a:alphaModFix/>
          </a:blip>
          <a:stretch>
            <a:fillRect/>
          </a:stretch>
        </p:blipFill>
        <p:spPr>
          <a:xfrm>
            <a:off x="122850" y="364101"/>
            <a:ext cx="1602201" cy="1498151"/>
          </a:xfrm>
          <a:prstGeom prst="rect">
            <a:avLst/>
          </a:prstGeom>
          <a:noFill/>
          <a:ln>
            <a:noFill/>
          </a:ln>
        </p:spPr>
      </p:pic>
      <p:pic>
        <p:nvPicPr>
          <p:cNvPr id="301" name="Google Shape;301;p38"/>
          <p:cNvPicPr preferRelativeResize="0"/>
          <p:nvPr/>
        </p:nvPicPr>
        <p:blipFill>
          <a:blip r:embed="rId4">
            <a:alphaModFix/>
          </a:blip>
          <a:stretch>
            <a:fillRect/>
          </a:stretch>
        </p:blipFill>
        <p:spPr>
          <a:xfrm>
            <a:off x="760625" y="3468646"/>
            <a:ext cx="1389950" cy="1389950"/>
          </a:xfrm>
          <a:prstGeom prst="rect">
            <a:avLst/>
          </a:prstGeom>
          <a:noFill/>
          <a:ln>
            <a:noFill/>
          </a:ln>
        </p:spPr>
      </p:pic>
      <p:pic>
        <p:nvPicPr>
          <p:cNvPr id="302" name="Google Shape;302;p38"/>
          <p:cNvPicPr preferRelativeResize="0"/>
          <p:nvPr/>
        </p:nvPicPr>
        <p:blipFill>
          <a:blip r:embed="rId5">
            <a:alphaModFix/>
          </a:blip>
          <a:stretch>
            <a:fillRect/>
          </a:stretch>
        </p:blipFill>
        <p:spPr>
          <a:xfrm>
            <a:off x="363687" y="1945650"/>
            <a:ext cx="2183825" cy="1264325"/>
          </a:xfrm>
          <a:prstGeom prst="rect">
            <a:avLst/>
          </a:prstGeom>
          <a:noFill/>
          <a:ln>
            <a:noFill/>
          </a:ln>
        </p:spPr>
      </p:pic>
      <p:sp>
        <p:nvSpPr>
          <p:cNvPr id="303" name="Google Shape;303;p38"/>
          <p:cNvSpPr txBox="1"/>
          <p:nvPr/>
        </p:nvSpPr>
        <p:spPr>
          <a:xfrm>
            <a:off x="1847900" y="112100"/>
            <a:ext cx="6679800" cy="7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FF9900"/>
                </a:solidFill>
                <a:latin typeface="Raleway"/>
                <a:ea typeface="Raleway"/>
                <a:cs typeface="Raleway"/>
                <a:sym typeface="Raleway"/>
              </a:rPr>
              <a:t>An Example: Assistive Technology</a:t>
            </a:r>
            <a:endParaRPr sz="3000" b="1">
              <a:solidFill>
                <a:srgbClr val="FF9900"/>
              </a:solidFill>
              <a:latin typeface="Raleway"/>
              <a:ea typeface="Raleway"/>
              <a:cs typeface="Raleway"/>
              <a:sym typeface="Raleway"/>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9"/>
          <p:cNvSpPr txBox="1">
            <a:spLocks noGrp="1"/>
          </p:cNvSpPr>
          <p:nvPr>
            <p:ph type="title"/>
          </p:nvPr>
        </p:nvSpPr>
        <p:spPr>
          <a:xfrm>
            <a:off x="311700" y="268900"/>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Alternative Program: Organization</a:t>
            </a:r>
            <a:endParaRPr/>
          </a:p>
        </p:txBody>
      </p:sp>
      <p:pic>
        <p:nvPicPr>
          <p:cNvPr id="309" name="Google Shape;309;p39"/>
          <p:cNvPicPr preferRelativeResize="0"/>
          <p:nvPr/>
        </p:nvPicPr>
        <p:blipFill>
          <a:blip r:embed="rId3">
            <a:alphaModFix/>
          </a:blip>
          <a:stretch>
            <a:fillRect/>
          </a:stretch>
        </p:blipFill>
        <p:spPr>
          <a:xfrm>
            <a:off x="152400" y="976300"/>
            <a:ext cx="8679900" cy="4014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Report Card</a:t>
            </a:r>
            <a:endParaRPr/>
          </a:p>
        </p:txBody>
      </p:sp>
      <p:pic>
        <p:nvPicPr>
          <p:cNvPr id="315" name="Google Shape;315;p40"/>
          <p:cNvPicPr preferRelativeResize="0"/>
          <p:nvPr/>
        </p:nvPicPr>
        <p:blipFill>
          <a:blip r:embed="rId3">
            <a:alphaModFix/>
          </a:blip>
          <a:stretch>
            <a:fillRect/>
          </a:stretch>
        </p:blipFill>
        <p:spPr>
          <a:xfrm>
            <a:off x="152400" y="1056500"/>
            <a:ext cx="8619349" cy="3934600"/>
          </a:xfrm>
          <a:prstGeom prst="rect">
            <a:avLst/>
          </a:prstGeom>
          <a:noFill/>
          <a:ln>
            <a:noFill/>
          </a:ln>
        </p:spPr>
      </p:pic>
      <p:sp>
        <p:nvSpPr>
          <p:cNvPr id="316" name="Google Shape;316;p40"/>
          <p:cNvSpPr/>
          <p:nvPr/>
        </p:nvSpPr>
        <p:spPr>
          <a:xfrm>
            <a:off x="5560550" y="583850"/>
            <a:ext cx="333600" cy="806400"/>
          </a:xfrm>
          <a:prstGeom prst="bentArrow">
            <a:avLst>
              <a:gd name="adj1" fmla="val 25000"/>
              <a:gd name="adj2" fmla="val 25000"/>
              <a:gd name="adj3" fmla="val 25000"/>
              <a:gd name="adj4" fmla="val 4375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55CC"/>
              </a:solidFill>
            </a:endParaRPr>
          </a:p>
        </p:txBody>
      </p:sp>
      <p:pic>
        <p:nvPicPr>
          <p:cNvPr id="317" name="Google Shape;317;p40"/>
          <p:cNvPicPr preferRelativeResize="0"/>
          <p:nvPr/>
        </p:nvPicPr>
        <p:blipFill>
          <a:blip r:embed="rId4">
            <a:alphaModFix/>
          </a:blip>
          <a:stretch>
            <a:fillRect/>
          </a:stretch>
        </p:blipFill>
        <p:spPr>
          <a:xfrm>
            <a:off x="5894156" y="242387"/>
            <a:ext cx="411650" cy="445025"/>
          </a:xfrm>
          <a:prstGeom prst="rect">
            <a:avLst/>
          </a:prstGeom>
          <a:noFill/>
          <a:ln>
            <a:noFill/>
          </a:ln>
        </p:spPr>
      </p:pic>
      <p:pic>
        <p:nvPicPr>
          <p:cNvPr id="318" name="Google Shape;318;p40"/>
          <p:cNvPicPr preferRelativeResize="0"/>
          <p:nvPr/>
        </p:nvPicPr>
        <p:blipFill>
          <a:blip r:embed="rId4">
            <a:alphaModFix/>
          </a:blip>
          <a:stretch>
            <a:fillRect/>
          </a:stretch>
        </p:blipFill>
        <p:spPr>
          <a:xfrm>
            <a:off x="511331" y="4546100"/>
            <a:ext cx="411650" cy="445025"/>
          </a:xfrm>
          <a:prstGeom prst="rect">
            <a:avLst/>
          </a:prstGeom>
          <a:noFill/>
          <a:ln>
            <a:noFill/>
          </a:ln>
        </p:spPr>
      </p:pic>
      <p:sp>
        <p:nvSpPr>
          <p:cNvPr id="319" name="Google Shape;319;p40"/>
          <p:cNvSpPr txBox="1"/>
          <p:nvPr/>
        </p:nvSpPr>
        <p:spPr>
          <a:xfrm>
            <a:off x="6305800" y="111200"/>
            <a:ext cx="2497500" cy="70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Open Sans"/>
                <a:ea typeface="Open Sans"/>
                <a:cs typeface="Open Sans"/>
                <a:sym typeface="Open Sans"/>
              </a:rPr>
              <a:t>Ties to alternative program</a:t>
            </a:r>
            <a:r>
              <a:rPr lang="en">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320" name="Google Shape;320;p40"/>
          <p:cNvSpPr/>
          <p:nvPr/>
        </p:nvSpPr>
        <p:spPr>
          <a:xfrm>
            <a:off x="4211100" y="315525"/>
            <a:ext cx="651300" cy="2005200"/>
          </a:xfrm>
          <a:prstGeom prst="bentArrow">
            <a:avLst>
              <a:gd name="adj1" fmla="val 25000"/>
              <a:gd name="adj2" fmla="val 25000"/>
              <a:gd name="adj3" fmla="val 25000"/>
              <a:gd name="adj4" fmla="val 46038"/>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40"/>
          <p:cNvSpPr/>
          <p:nvPr/>
        </p:nvSpPr>
        <p:spPr>
          <a:xfrm>
            <a:off x="3734450" y="591850"/>
            <a:ext cx="234900" cy="806400"/>
          </a:xfrm>
          <a:prstGeom prst="bentArrow">
            <a:avLst>
              <a:gd name="adj1" fmla="val 25000"/>
              <a:gd name="adj2" fmla="val 25000"/>
              <a:gd name="adj3" fmla="val 25000"/>
              <a:gd name="adj4" fmla="val 4375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0"/>
          <p:cNvSpPr txBox="1"/>
          <p:nvPr/>
        </p:nvSpPr>
        <p:spPr>
          <a:xfrm>
            <a:off x="922975" y="4546107"/>
            <a:ext cx="7702800" cy="3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Open Sans"/>
                <a:ea typeface="Open Sans"/>
                <a:cs typeface="Open Sans"/>
                <a:sym typeface="Open Sans"/>
              </a:rPr>
              <a:t>Achievement towards alternative programs may be indicated within the LS/WH comments </a:t>
            </a:r>
            <a:endParaRPr sz="1800">
              <a:latin typeface="Open Sans"/>
              <a:ea typeface="Open Sans"/>
              <a:cs typeface="Open Sans"/>
              <a:sym typeface="Open Sans"/>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1000"/>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0"/>
                                        </p:tgtEl>
                                        <p:attrNameLst>
                                          <p:attrName>style.visibility</p:attrName>
                                        </p:attrNameLst>
                                      </p:cBhvr>
                                      <p:to>
                                        <p:strVal val="visible"/>
                                      </p:to>
                                    </p:set>
                                    <p:anim calcmode="lin" valueType="num">
                                      <p:cBhvr additive="base">
                                        <p:cTn id="12" dur="1000"/>
                                        <p:tgtEl>
                                          <p:spTgt spid="32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21"/>
                                        </p:tgtEl>
                                        <p:attrNameLst>
                                          <p:attrName>style.visibility</p:attrName>
                                        </p:attrNameLst>
                                      </p:cBhvr>
                                      <p:to>
                                        <p:strVal val="visible"/>
                                      </p:to>
                                    </p:set>
                                    <p:anim calcmode="lin" valueType="num">
                                      <p:cBhvr additive="base">
                                        <p:cTn id="17" dur="1000"/>
                                        <p:tgtEl>
                                          <p:spTgt spid="3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2"/>
                                        </p:tgtEl>
                                        <p:attrNameLst>
                                          <p:attrName>style.visibility</p:attrName>
                                        </p:attrNameLst>
                                      </p:cBhvr>
                                      <p:to>
                                        <p:strVal val="visible"/>
                                      </p:to>
                                    </p:set>
                                    <p:animEffect transition="in" filter="fade">
                                      <p:cBhvr>
                                        <p:cTn id="22" dur="10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Transition Planning</a:t>
            </a:r>
            <a:endParaRPr/>
          </a:p>
        </p:txBody>
      </p:sp>
      <p:sp>
        <p:nvSpPr>
          <p:cNvPr id="328" name="Google Shape;328;p41"/>
          <p:cNvSpPr txBox="1"/>
          <p:nvPr/>
        </p:nvSpPr>
        <p:spPr>
          <a:xfrm>
            <a:off x="0" y="1453600"/>
            <a:ext cx="8721600" cy="222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Ministry of Education Policy Program Memorandum 156:</a:t>
            </a:r>
            <a:endParaRPr sz="2400"/>
          </a:p>
          <a:p>
            <a:pPr marL="0" lvl="0" indent="0" algn="ctr" rtl="0">
              <a:spcBef>
                <a:spcPts val="0"/>
              </a:spcBef>
              <a:spcAft>
                <a:spcPts val="0"/>
              </a:spcAft>
              <a:buNone/>
            </a:pPr>
            <a:r>
              <a:rPr lang="en" sz="2400"/>
              <a:t> “For students who have an IEP, the transition plan must be reviewed as part of the review of the IEP. The results of each review should be used to update the transition plan.” The transition plan must be updated at least once a year.</a:t>
            </a:r>
            <a:endParaRPr sz="2400"/>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Ministry of Education Policy and Resources</a:t>
            </a:r>
            <a:endParaRPr/>
          </a:p>
        </p:txBody>
      </p:sp>
      <p:sp>
        <p:nvSpPr>
          <p:cNvPr id="80" name="Google Shape;80;p15"/>
          <p:cNvSpPr txBox="1">
            <a:spLocks noGrp="1"/>
          </p:cNvSpPr>
          <p:nvPr>
            <p:ph type="body" idx="1"/>
          </p:nvPr>
        </p:nvSpPr>
        <p:spPr>
          <a:xfrm>
            <a:off x="311700" y="4525750"/>
            <a:ext cx="8520600" cy="4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endParaRPr sz="1200">
              <a:solidFill>
                <a:srgbClr val="000000"/>
              </a:solidFill>
              <a:latin typeface="Calibri"/>
              <a:ea typeface="Calibri"/>
              <a:cs typeface="Calibri"/>
              <a:sym typeface="Calibri"/>
            </a:endParaRPr>
          </a:p>
          <a:p>
            <a:pPr marL="0" lvl="0" indent="0" algn="l" rtl="0">
              <a:spcBef>
                <a:spcPts val="0"/>
              </a:spcBef>
              <a:spcAft>
                <a:spcPts val="1600"/>
              </a:spcAft>
              <a:buNone/>
            </a:pPr>
            <a:endParaRPr/>
          </a:p>
        </p:txBody>
      </p:sp>
      <p:pic>
        <p:nvPicPr>
          <p:cNvPr id="81" name="Google Shape;81;p15"/>
          <p:cNvPicPr preferRelativeResize="0"/>
          <p:nvPr/>
        </p:nvPicPr>
        <p:blipFill>
          <a:blip r:embed="rId3">
            <a:alphaModFix/>
          </a:blip>
          <a:stretch>
            <a:fillRect/>
          </a:stretch>
        </p:blipFill>
        <p:spPr>
          <a:xfrm>
            <a:off x="4633175" y="1266325"/>
            <a:ext cx="4122851" cy="3319975"/>
          </a:xfrm>
          <a:prstGeom prst="rect">
            <a:avLst/>
          </a:prstGeom>
          <a:noFill/>
          <a:ln>
            <a:noFill/>
          </a:ln>
        </p:spPr>
      </p:pic>
      <p:pic>
        <p:nvPicPr>
          <p:cNvPr id="82" name="Google Shape;82;p15"/>
          <p:cNvPicPr preferRelativeResize="0"/>
          <p:nvPr/>
        </p:nvPicPr>
        <p:blipFill>
          <a:blip r:embed="rId4">
            <a:alphaModFix/>
          </a:blip>
          <a:stretch>
            <a:fillRect/>
          </a:stretch>
        </p:blipFill>
        <p:spPr>
          <a:xfrm>
            <a:off x="152400" y="1304825"/>
            <a:ext cx="4328375" cy="33199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p42"/>
          <p:cNvPicPr preferRelativeResize="0"/>
          <p:nvPr/>
        </p:nvPicPr>
        <p:blipFill>
          <a:blip r:embed="rId3">
            <a:alphaModFix/>
          </a:blip>
          <a:stretch>
            <a:fillRect/>
          </a:stretch>
        </p:blipFill>
        <p:spPr>
          <a:xfrm>
            <a:off x="1202025" y="405325"/>
            <a:ext cx="7128200" cy="43049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Students with LD Centered Transition Planning</a:t>
            </a:r>
            <a:endParaRPr/>
          </a:p>
        </p:txBody>
      </p:sp>
      <p:sp>
        <p:nvSpPr>
          <p:cNvPr id="339" name="Google Shape;339;p43"/>
          <p:cNvSpPr txBox="1">
            <a:spLocks noGrp="1"/>
          </p:cNvSpPr>
          <p:nvPr>
            <p:ph type="body" idx="1"/>
          </p:nvPr>
        </p:nvSpPr>
        <p:spPr>
          <a:xfrm>
            <a:off x="866575" y="1266325"/>
            <a:ext cx="7239900" cy="3302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Learning Profile</a:t>
            </a:r>
            <a:endParaRPr sz="2400"/>
          </a:p>
          <a:p>
            <a:pPr marL="457200" lvl="0" indent="-381000" algn="l" rtl="0">
              <a:spcBef>
                <a:spcPts val="0"/>
              </a:spcBef>
              <a:spcAft>
                <a:spcPts val="0"/>
              </a:spcAft>
              <a:buSzPts val="2400"/>
              <a:buChar char="●"/>
            </a:pPr>
            <a:r>
              <a:rPr lang="en" sz="2400"/>
              <a:t>Promotes independence and Self-Advocacy</a:t>
            </a:r>
            <a:endParaRPr sz="2400"/>
          </a:p>
          <a:p>
            <a:pPr marL="457200" lvl="0" indent="-381000" algn="l" rtl="0">
              <a:spcBef>
                <a:spcPts val="0"/>
              </a:spcBef>
              <a:spcAft>
                <a:spcPts val="0"/>
              </a:spcAft>
              <a:buSzPts val="2400"/>
              <a:buChar char="●"/>
            </a:pPr>
            <a:r>
              <a:rPr lang="en" sz="2400"/>
              <a:t>Actionable Steps </a:t>
            </a:r>
            <a:endParaRPr sz="2400"/>
          </a:p>
          <a:p>
            <a:pPr marL="457200" lvl="0" indent="-381000" algn="l" rtl="0">
              <a:spcBef>
                <a:spcPts val="0"/>
              </a:spcBef>
              <a:spcAft>
                <a:spcPts val="0"/>
              </a:spcAft>
              <a:buSzPts val="2400"/>
              <a:buChar char="●"/>
            </a:pPr>
            <a:r>
              <a:rPr lang="en" sz="2400"/>
              <a:t>Roles &amp; Responsibilities </a:t>
            </a:r>
            <a:endParaRPr sz="2400"/>
          </a:p>
          <a:p>
            <a:pPr marL="457200" lvl="0" indent="-381000" algn="l" rtl="0">
              <a:spcBef>
                <a:spcPts val="0"/>
              </a:spcBef>
              <a:spcAft>
                <a:spcPts val="0"/>
              </a:spcAft>
              <a:buSzPts val="2400"/>
              <a:buChar char="●"/>
            </a:pPr>
            <a:r>
              <a:rPr lang="en" sz="2400"/>
              <a:t>Timelines</a:t>
            </a:r>
            <a:endParaRPr sz="2400"/>
          </a:p>
          <a:p>
            <a:pPr marL="457200" lvl="0" indent="-381000" algn="l" rtl="0">
              <a:spcBef>
                <a:spcPts val="0"/>
              </a:spcBef>
              <a:spcAft>
                <a:spcPts val="0"/>
              </a:spcAft>
              <a:buSzPts val="2400"/>
              <a:buChar char="●"/>
            </a:pPr>
            <a:r>
              <a:rPr lang="en" sz="2400"/>
              <a:t>Necessary Changes in the Service System</a:t>
            </a:r>
            <a:endParaRPr sz="2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Steps to Transition Planning</a:t>
            </a:r>
            <a:endParaRPr/>
          </a:p>
        </p:txBody>
      </p:sp>
      <p:graphicFrame>
        <p:nvGraphicFramePr>
          <p:cNvPr id="345" name="Google Shape;345;p44"/>
          <p:cNvGraphicFramePr/>
          <p:nvPr/>
        </p:nvGraphicFramePr>
        <p:xfrm>
          <a:off x="431925" y="1265075"/>
          <a:ext cx="3000000" cy="3000000"/>
        </p:xfrm>
        <a:graphic>
          <a:graphicData uri="http://schemas.openxmlformats.org/drawingml/2006/table">
            <a:tbl>
              <a:tblPr>
                <a:noFill/>
                <a:tableStyleId>{D8C2450B-EBCC-4347-8B04-0212E61478B8}</a:tableStyleId>
              </a:tblPr>
              <a:tblGrid>
                <a:gridCol w="1398325">
                  <a:extLst>
                    <a:ext uri="{9D8B030D-6E8A-4147-A177-3AD203B41FA5}">
                      <a16:colId xmlns:a16="http://schemas.microsoft.com/office/drawing/2014/main" val="20000"/>
                    </a:ext>
                  </a:extLst>
                </a:gridCol>
                <a:gridCol w="1398325">
                  <a:extLst>
                    <a:ext uri="{9D8B030D-6E8A-4147-A177-3AD203B41FA5}">
                      <a16:colId xmlns:a16="http://schemas.microsoft.com/office/drawing/2014/main" val="20001"/>
                    </a:ext>
                  </a:extLst>
                </a:gridCol>
                <a:gridCol w="1733775">
                  <a:extLst>
                    <a:ext uri="{9D8B030D-6E8A-4147-A177-3AD203B41FA5}">
                      <a16:colId xmlns:a16="http://schemas.microsoft.com/office/drawing/2014/main" val="20002"/>
                    </a:ext>
                  </a:extLst>
                </a:gridCol>
                <a:gridCol w="1649900">
                  <a:extLst>
                    <a:ext uri="{9D8B030D-6E8A-4147-A177-3AD203B41FA5}">
                      <a16:colId xmlns:a16="http://schemas.microsoft.com/office/drawing/2014/main" val="20003"/>
                    </a:ext>
                  </a:extLst>
                </a:gridCol>
                <a:gridCol w="2220050">
                  <a:extLst>
                    <a:ext uri="{9D8B030D-6E8A-4147-A177-3AD203B41FA5}">
                      <a16:colId xmlns:a16="http://schemas.microsoft.com/office/drawing/2014/main" val="20004"/>
                    </a:ext>
                  </a:extLst>
                </a:gridCol>
              </a:tblGrid>
              <a:tr h="736100">
                <a:tc>
                  <a:txBody>
                    <a:bodyPr/>
                    <a:lstStyle/>
                    <a:p>
                      <a:pPr marL="0" lvl="0" indent="0" algn="ctr" rtl="0">
                        <a:lnSpc>
                          <a:spcPct val="115000"/>
                        </a:lnSpc>
                        <a:spcBef>
                          <a:spcPts val="0"/>
                        </a:spcBef>
                        <a:spcAft>
                          <a:spcPts val="0"/>
                        </a:spcAft>
                        <a:buNone/>
                      </a:pPr>
                      <a:r>
                        <a:rPr lang="en" sz="1200" b="1"/>
                        <a:t>Gather the Team</a:t>
                      </a:r>
                      <a:endParaRPr sz="12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Assess and Identify</a:t>
                      </a:r>
                      <a:endParaRPr sz="12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Develop Transition Goals</a:t>
                      </a:r>
                      <a:endParaRPr sz="12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Create the Plan</a:t>
                      </a:r>
                      <a:endParaRPr sz="12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t>Monitor Progress</a:t>
                      </a:r>
                      <a:endParaRPr sz="12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73450">
                <a:tc>
                  <a:txBody>
                    <a:bodyPr/>
                    <a:lstStyle/>
                    <a:p>
                      <a:pPr marL="0" lvl="0" indent="0" algn="ctr" rtl="0">
                        <a:lnSpc>
                          <a:spcPct val="115000"/>
                        </a:lnSpc>
                        <a:spcBef>
                          <a:spcPts val="0"/>
                        </a:spcBef>
                        <a:spcAft>
                          <a:spcPts val="0"/>
                        </a:spcAft>
                        <a:buNone/>
                      </a:pPr>
                      <a:r>
                        <a:rPr lang="en" sz="1200"/>
                        <a:t>The teacher usually needs to set the team,</a:t>
                      </a:r>
                      <a:r>
                        <a:rPr lang="en" sz="1200" b="1"/>
                        <a:t> initially</a:t>
                      </a:r>
                      <a:r>
                        <a:rPr lang="en" sz="1200"/>
                        <a:t>.</a:t>
                      </a:r>
                      <a:endParaRPr sz="1200"/>
                    </a:p>
                    <a:p>
                      <a:pPr marL="0" lvl="0" indent="0" algn="ctr" rtl="0">
                        <a:lnSpc>
                          <a:spcPct val="115000"/>
                        </a:lnSpc>
                        <a:spcBef>
                          <a:spcPts val="0"/>
                        </a:spcBef>
                        <a:spcAft>
                          <a:spcPts val="0"/>
                        </a:spcAft>
                        <a:buNone/>
                      </a:pPr>
                      <a:r>
                        <a:rPr lang="en" sz="1200"/>
                        <a:t>Invite any professionals involved, caregivers and the student.</a:t>
                      </a:r>
                      <a:endParaRPr sz="1200"/>
                    </a:p>
                    <a:p>
                      <a:pPr marL="0" lvl="0" indent="0" algn="ctr" rtl="0">
                        <a:lnSpc>
                          <a:spcPct val="115000"/>
                        </a:lnSpc>
                        <a:spcBef>
                          <a:spcPts val="0"/>
                        </a:spcBef>
                        <a:spcAft>
                          <a:spcPts val="0"/>
                        </a:spcAft>
                        <a:buNone/>
                      </a:pPr>
                      <a:r>
                        <a:rPr lang="en" sz="1200"/>
                        <a:t>Keeps and distributes minutes.</a:t>
                      </a:r>
                      <a:endParaRPr sz="12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  Work with the student to think of     ways to actively involve the student in assessment.</a:t>
                      </a:r>
                      <a:endParaRPr sz="1200"/>
                    </a:p>
                    <a:p>
                      <a:pPr marL="0" lvl="0" indent="0" algn="ctr" rtl="0">
                        <a:lnSpc>
                          <a:spcPct val="115000"/>
                        </a:lnSpc>
                        <a:spcBef>
                          <a:spcPts val="0"/>
                        </a:spcBef>
                        <a:spcAft>
                          <a:spcPts val="0"/>
                        </a:spcAft>
                        <a:buNone/>
                      </a:pPr>
                      <a:r>
                        <a:rPr lang="en" sz="1200"/>
                        <a:t>Help the student and the team to identify goals.</a:t>
                      </a:r>
                      <a:endParaRPr sz="12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Focus on what will enhance the student’s life most and move them towards graduation.</a:t>
                      </a:r>
                      <a:endParaRPr sz="1200"/>
                    </a:p>
                    <a:p>
                      <a:pPr marL="0" lvl="0" indent="0" algn="ctr" rtl="0">
                        <a:lnSpc>
                          <a:spcPct val="115000"/>
                        </a:lnSpc>
                        <a:spcBef>
                          <a:spcPts val="0"/>
                        </a:spcBef>
                        <a:spcAft>
                          <a:spcPts val="0"/>
                        </a:spcAft>
                        <a:buNone/>
                      </a:pPr>
                      <a:r>
                        <a:rPr lang="en" sz="1200"/>
                        <a:t>Use </a:t>
                      </a:r>
                      <a:r>
                        <a:rPr lang="en" sz="1200" b="1"/>
                        <a:t>SMART</a:t>
                      </a:r>
                      <a:r>
                        <a:rPr lang="en" sz="1200"/>
                        <a:t> goals: Specific Measurable   Attainable Realistic Time Based</a:t>
                      </a:r>
                      <a:endParaRPr sz="12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List the steps for goals set for each of the three areas on the transition plan.</a:t>
                      </a:r>
                      <a:endParaRPr sz="1200"/>
                    </a:p>
                    <a:p>
                      <a:pPr marL="0" lvl="0" indent="0" algn="ctr" rtl="0">
                        <a:lnSpc>
                          <a:spcPct val="115000"/>
                        </a:lnSpc>
                        <a:spcBef>
                          <a:spcPts val="0"/>
                        </a:spcBef>
                        <a:spcAft>
                          <a:spcPts val="0"/>
                        </a:spcAft>
                        <a:buNone/>
                      </a:pPr>
                      <a:r>
                        <a:rPr lang="en" sz="1200"/>
                        <a:t>Do a task analysis or rating scale if necessary to identify needed skills.</a:t>
                      </a:r>
                      <a:endParaRPr sz="1200"/>
                    </a:p>
                    <a:p>
                      <a:pPr marL="0" lvl="0" indent="0" algn="ctr" rtl="0">
                        <a:lnSpc>
                          <a:spcPct val="115000"/>
                        </a:lnSpc>
                        <a:spcBef>
                          <a:spcPts val="0"/>
                        </a:spcBef>
                        <a:spcAft>
                          <a:spcPts val="0"/>
                        </a:spcAft>
                        <a:buNone/>
                      </a:pPr>
                      <a:r>
                        <a:rPr lang="en" sz="1200"/>
                        <a:t> </a:t>
                      </a:r>
                      <a:endParaRPr sz="12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t>Use data to see if goals are met (if specific) or review the goal at the next meeting.</a:t>
                      </a:r>
                      <a:endParaRPr sz="1200"/>
                    </a:p>
                    <a:p>
                      <a:pPr marL="0" lvl="0" indent="0" algn="ctr" rtl="0">
                        <a:lnSpc>
                          <a:spcPct val="115000"/>
                        </a:lnSpc>
                        <a:spcBef>
                          <a:spcPts val="0"/>
                        </a:spcBef>
                        <a:spcAft>
                          <a:spcPts val="0"/>
                        </a:spcAft>
                        <a:buNone/>
                      </a:pPr>
                      <a:r>
                        <a:rPr lang="en" sz="1200"/>
                        <a:t>Is there progress?  If not, new strategies will be needed.</a:t>
                      </a:r>
                      <a:endParaRPr sz="1200"/>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5"/>
          <p:cNvSpPr txBox="1">
            <a:spLocks noGrp="1"/>
          </p:cNvSpPr>
          <p:nvPr>
            <p:ph type="title"/>
          </p:nvPr>
        </p:nvSpPr>
        <p:spPr>
          <a:xfrm>
            <a:off x="311700" y="298050"/>
            <a:ext cx="8571300" cy="145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Post Secondary &amp; Beyond</a:t>
            </a:r>
            <a:endParaRPr/>
          </a:p>
          <a:p>
            <a:pPr marL="0" lvl="0" indent="0" algn="ctr" rtl="0">
              <a:spcBef>
                <a:spcPts val="0"/>
              </a:spcBef>
              <a:spcAft>
                <a:spcPts val="0"/>
              </a:spcAft>
              <a:buNone/>
            </a:pPr>
            <a:r>
              <a:rPr lang="en"/>
              <a:t> Points to Consider </a:t>
            </a:r>
            <a:endParaRPr/>
          </a:p>
        </p:txBody>
      </p:sp>
      <p:pic>
        <p:nvPicPr>
          <p:cNvPr id="351" name="Google Shape;351;p45"/>
          <p:cNvPicPr preferRelativeResize="0"/>
          <p:nvPr/>
        </p:nvPicPr>
        <p:blipFill>
          <a:blip r:embed="rId3">
            <a:alphaModFix/>
          </a:blip>
          <a:stretch>
            <a:fillRect/>
          </a:stretch>
        </p:blipFill>
        <p:spPr>
          <a:xfrm>
            <a:off x="177750" y="1756810"/>
            <a:ext cx="8839200" cy="23760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Resources</a:t>
            </a:r>
            <a:endParaRPr/>
          </a:p>
        </p:txBody>
      </p:sp>
      <p:sp>
        <p:nvSpPr>
          <p:cNvPr id="357" name="Google Shape;357;p4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Learning For All (2013)- Ministry of Education</a:t>
            </a:r>
            <a:endParaRPr/>
          </a:p>
          <a:p>
            <a:pPr marL="0" lvl="0" indent="0" algn="l" rtl="0">
              <a:spcBef>
                <a:spcPts val="1600"/>
              </a:spcBef>
              <a:spcAft>
                <a:spcPts val="0"/>
              </a:spcAft>
              <a:buNone/>
            </a:pPr>
            <a:r>
              <a:rPr lang="en"/>
              <a:t>Special Education in Ontario schools (2017)- Ministry of Education</a:t>
            </a:r>
            <a:endParaRPr/>
          </a:p>
          <a:p>
            <a:pPr marL="0" lvl="0" indent="0" algn="l" rtl="0">
              <a:spcBef>
                <a:spcPts val="1600"/>
              </a:spcBef>
              <a:spcAft>
                <a:spcPts val="0"/>
              </a:spcAft>
              <a:buNone/>
            </a:pPr>
            <a:r>
              <a:rPr lang="en" u="sng">
                <a:solidFill>
                  <a:schemeClr val="hlink"/>
                </a:solidFill>
                <a:hlinkClick r:id="rId3"/>
              </a:rPr>
              <a:t>Collaborating for Better Individual Education Plans</a:t>
            </a:r>
            <a:r>
              <a:rPr lang="en"/>
              <a:t> -Ministry of Education</a:t>
            </a:r>
            <a:endParaRPr/>
          </a:p>
          <a:p>
            <a:pPr marL="0" lvl="0" indent="0" algn="l" rtl="0">
              <a:spcBef>
                <a:spcPts val="1800"/>
              </a:spcBef>
              <a:spcAft>
                <a:spcPts val="0"/>
              </a:spcAft>
              <a:buNone/>
            </a:pPr>
            <a:r>
              <a:rPr lang="en" u="sng">
                <a:solidFill>
                  <a:schemeClr val="hlink"/>
                </a:solidFill>
                <a:highlight>
                  <a:srgbClr val="FFFFFF"/>
                </a:highlight>
                <a:hlinkClick r:id="rId4"/>
              </a:rPr>
              <a:t>Shared Solutions - A Guide to Preventing and Resolving Conflicts Regarding Programs and Services for Students with Special Education Needs- Ministry of Education. 2007</a:t>
            </a:r>
            <a:endParaRPr>
              <a:solidFill>
                <a:srgbClr val="000000"/>
              </a:solidFill>
              <a:highlight>
                <a:srgbClr val="FFFFFF"/>
              </a:highlight>
            </a:endParaRPr>
          </a:p>
          <a:p>
            <a:pPr marL="0" lvl="0" indent="0" algn="l" rtl="0">
              <a:spcBef>
                <a:spcPts val="1800"/>
              </a:spcBef>
              <a:spcAft>
                <a:spcPts val="0"/>
              </a:spcAft>
              <a:buNone/>
            </a:pPr>
            <a:r>
              <a:rPr lang="en" u="sng">
                <a:solidFill>
                  <a:schemeClr val="hlink"/>
                </a:solidFill>
                <a:highlight>
                  <a:srgbClr val="FFFFFF"/>
                </a:highlight>
                <a:hlinkClick r:id="rId5"/>
              </a:rPr>
              <a:t>Transition Planning for the IEP (2014)</a:t>
            </a:r>
            <a:endParaRPr>
              <a:solidFill>
                <a:srgbClr val="000000"/>
              </a:solidFill>
              <a:highlight>
                <a:srgbClr val="FFFFFF"/>
              </a:highlight>
            </a:endParaRPr>
          </a:p>
          <a:p>
            <a:pPr marL="0" lvl="0" indent="0" algn="l" rtl="0">
              <a:spcBef>
                <a:spcPts val="12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4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We Welcome Your Feedback</a:t>
            </a:r>
            <a:endParaRPr sz="4800"/>
          </a:p>
          <a:p>
            <a:pPr marL="0" lvl="0" indent="0" algn="ctr" rtl="0">
              <a:spcBef>
                <a:spcPts val="0"/>
              </a:spcBef>
              <a:spcAft>
                <a:spcPts val="0"/>
              </a:spcAft>
              <a:buNone/>
            </a:pPr>
            <a:r>
              <a:rPr lang="en" sz="4800"/>
              <a:t>Please type in the link in your address bar</a:t>
            </a:r>
            <a:endParaRPr sz="4800"/>
          </a:p>
        </p:txBody>
      </p:sp>
      <p:sp>
        <p:nvSpPr>
          <p:cNvPr id="363" name="Google Shape;363;p47"/>
          <p:cNvSpPr txBox="1">
            <a:spLocks noGrp="1"/>
          </p:cNvSpPr>
          <p:nvPr>
            <p:ph type="body" idx="1"/>
          </p:nvPr>
        </p:nvSpPr>
        <p:spPr>
          <a:xfrm>
            <a:off x="437850" y="3130300"/>
            <a:ext cx="8520600" cy="954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u="sng">
                <a:solidFill>
                  <a:schemeClr val="hlink"/>
                </a:solidFill>
                <a:hlinkClick r:id="rId3"/>
              </a:rPr>
              <a:t>https://forms.gle/zeuVsEno54tjpebH8</a:t>
            </a:r>
            <a:endParaRPr sz="3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8"/>
          <p:cNvSpPr txBox="1"/>
          <p:nvPr/>
        </p:nvSpPr>
        <p:spPr>
          <a:xfrm>
            <a:off x="469050" y="1665975"/>
            <a:ext cx="7974000" cy="3000000"/>
          </a:xfrm>
          <a:prstGeom prst="rect">
            <a:avLst/>
          </a:prstGeom>
          <a:noFill/>
          <a:ln>
            <a:noFill/>
          </a:ln>
        </p:spPr>
        <p:txBody>
          <a:bodyPr spcFirstLastPara="1" wrap="square" lIns="91425" tIns="91425" rIns="91425" bIns="91425" anchor="t" anchorCtr="0">
            <a:noAutofit/>
          </a:bodyPr>
          <a:lstStyle/>
          <a:p>
            <a:pPr marL="0" lvl="0" indent="0" algn="ctr" rtl="0">
              <a:spcBef>
                <a:spcPts val="600"/>
              </a:spcBef>
              <a:spcAft>
                <a:spcPts val="0"/>
              </a:spcAft>
              <a:buNone/>
            </a:pPr>
            <a:r>
              <a:rPr lang="en" sz="3600" b="1">
                <a:solidFill>
                  <a:srgbClr val="434343"/>
                </a:solidFill>
                <a:latin typeface="Sniglet"/>
                <a:ea typeface="Sniglet"/>
                <a:cs typeface="Sniglet"/>
                <a:sym typeface="Sniglet"/>
              </a:rPr>
              <a:t>Any questions?</a:t>
            </a:r>
            <a:endParaRPr sz="3600" b="1">
              <a:solidFill>
                <a:srgbClr val="434343"/>
              </a:solidFill>
              <a:latin typeface="Sniglet"/>
              <a:ea typeface="Sniglet"/>
              <a:cs typeface="Sniglet"/>
              <a:sym typeface="Sniglet"/>
            </a:endParaRPr>
          </a:p>
          <a:p>
            <a:pPr marL="0" lvl="0" indent="0" algn="ctr" rtl="0">
              <a:spcBef>
                <a:spcPts val="600"/>
              </a:spcBef>
              <a:spcAft>
                <a:spcPts val="0"/>
              </a:spcAft>
              <a:buNone/>
            </a:pPr>
            <a:r>
              <a:rPr lang="en" sz="2400">
                <a:solidFill>
                  <a:srgbClr val="434343"/>
                </a:solidFill>
                <a:latin typeface="Sniglet"/>
                <a:ea typeface="Sniglet"/>
                <a:cs typeface="Sniglet"/>
                <a:sym typeface="Sniglet"/>
              </a:rPr>
              <a:t>You can find us at:</a:t>
            </a:r>
            <a:endParaRPr sz="2400">
              <a:solidFill>
                <a:srgbClr val="434343"/>
              </a:solidFill>
              <a:latin typeface="Sniglet"/>
              <a:ea typeface="Sniglet"/>
              <a:cs typeface="Sniglet"/>
              <a:sym typeface="Sniglet"/>
            </a:endParaRPr>
          </a:p>
          <a:p>
            <a:pPr marL="0" lvl="0" indent="0" algn="ctr" rtl="0">
              <a:spcBef>
                <a:spcPts val="600"/>
              </a:spcBef>
              <a:spcAft>
                <a:spcPts val="0"/>
              </a:spcAft>
              <a:buNone/>
            </a:pPr>
            <a:r>
              <a:rPr lang="en" sz="2400">
                <a:solidFill>
                  <a:srgbClr val="434343"/>
                </a:solidFill>
                <a:latin typeface="Sniglet"/>
                <a:ea typeface="Sniglet"/>
                <a:cs typeface="Sniglet"/>
                <a:sym typeface="Sniglet"/>
              </a:rPr>
              <a:t>Julie Savard</a:t>
            </a:r>
            <a:endParaRPr sz="2400">
              <a:solidFill>
                <a:srgbClr val="434343"/>
              </a:solidFill>
              <a:latin typeface="Sniglet"/>
              <a:ea typeface="Sniglet"/>
              <a:cs typeface="Sniglet"/>
              <a:sym typeface="Sniglet"/>
            </a:endParaRPr>
          </a:p>
          <a:p>
            <a:pPr marL="0" lvl="0" indent="0" algn="ctr" rtl="0">
              <a:spcBef>
                <a:spcPts val="600"/>
              </a:spcBef>
              <a:spcAft>
                <a:spcPts val="0"/>
              </a:spcAft>
              <a:buNone/>
            </a:pPr>
            <a:r>
              <a:rPr lang="en" sz="2200">
                <a:solidFill>
                  <a:srgbClr val="434343"/>
                </a:solidFill>
                <a:latin typeface="Sniglet"/>
                <a:ea typeface="Sniglet"/>
                <a:cs typeface="Sniglet"/>
                <a:sym typeface="Sniglet"/>
              </a:rPr>
              <a:t>@JES4V4RD or Email </a:t>
            </a:r>
            <a:r>
              <a:rPr lang="en" sz="2200" u="sng">
                <a:solidFill>
                  <a:schemeClr val="hlink"/>
                </a:solidFill>
                <a:latin typeface="Sniglet"/>
                <a:ea typeface="Sniglet"/>
                <a:cs typeface="Sniglet"/>
                <a:sym typeface="Sniglet"/>
                <a:hlinkClick r:id="rId3"/>
              </a:rPr>
              <a:t>j.savard@tvdsb.ca</a:t>
            </a:r>
            <a:endParaRPr sz="2200">
              <a:solidFill>
                <a:srgbClr val="434343"/>
              </a:solidFill>
              <a:latin typeface="Sniglet"/>
              <a:ea typeface="Sniglet"/>
              <a:cs typeface="Sniglet"/>
              <a:sym typeface="Sniglet"/>
            </a:endParaRPr>
          </a:p>
          <a:p>
            <a:pPr marL="0" lvl="0" indent="0" algn="l" rtl="0">
              <a:spcBef>
                <a:spcPts val="600"/>
              </a:spcBef>
              <a:spcAft>
                <a:spcPts val="0"/>
              </a:spcAft>
              <a:buNone/>
            </a:pPr>
            <a:r>
              <a:rPr lang="en" sz="2200">
                <a:solidFill>
                  <a:srgbClr val="434343"/>
                </a:solidFill>
                <a:latin typeface="Sniglet"/>
                <a:ea typeface="Sniglet"/>
                <a:cs typeface="Sniglet"/>
                <a:sym typeface="Sniglet"/>
              </a:rPr>
              <a:t>                           			 Lynn-Marie Pearce  </a:t>
            </a:r>
            <a:endParaRPr sz="2200">
              <a:solidFill>
                <a:srgbClr val="434343"/>
              </a:solidFill>
              <a:latin typeface="Sniglet"/>
              <a:ea typeface="Sniglet"/>
              <a:cs typeface="Sniglet"/>
              <a:sym typeface="Sniglet"/>
            </a:endParaRPr>
          </a:p>
          <a:p>
            <a:pPr marL="1828800" lvl="0" indent="457200" algn="l" rtl="0">
              <a:spcBef>
                <a:spcPts val="600"/>
              </a:spcBef>
              <a:spcAft>
                <a:spcPts val="0"/>
              </a:spcAft>
              <a:buNone/>
            </a:pPr>
            <a:r>
              <a:rPr lang="en" sz="2200">
                <a:solidFill>
                  <a:srgbClr val="434343"/>
                </a:solidFill>
                <a:latin typeface="Sniglet"/>
                <a:ea typeface="Sniglet"/>
                <a:cs typeface="Sniglet"/>
                <a:sym typeface="Sniglet"/>
              </a:rPr>
              <a:t>Email </a:t>
            </a:r>
            <a:r>
              <a:rPr lang="en" sz="2200" u="sng">
                <a:solidFill>
                  <a:schemeClr val="hlink"/>
                </a:solidFill>
                <a:latin typeface="Sniglet"/>
                <a:ea typeface="Sniglet"/>
                <a:cs typeface="Sniglet"/>
                <a:sym typeface="Sniglet"/>
                <a:hlinkClick r:id="rId4"/>
              </a:rPr>
              <a:t>lpearce@ldcsb.ca</a:t>
            </a:r>
            <a:endParaRPr/>
          </a:p>
        </p:txBody>
      </p:sp>
      <p:pic>
        <p:nvPicPr>
          <p:cNvPr id="369" name="Google Shape;369;p48" descr="twitter.jpg"/>
          <p:cNvPicPr preferRelativeResize="0"/>
          <p:nvPr/>
        </p:nvPicPr>
        <p:blipFill>
          <a:blip r:embed="rId5">
            <a:alphaModFix/>
          </a:blip>
          <a:stretch>
            <a:fillRect/>
          </a:stretch>
        </p:blipFill>
        <p:spPr>
          <a:xfrm>
            <a:off x="817650" y="3093900"/>
            <a:ext cx="1039950" cy="750300"/>
          </a:xfrm>
          <a:prstGeom prst="rect">
            <a:avLst/>
          </a:prstGeom>
          <a:noFill/>
          <a:ln>
            <a:noFill/>
          </a:ln>
        </p:spPr>
      </p:pic>
      <p:sp>
        <p:nvSpPr>
          <p:cNvPr id="370" name="Google Shape;370;p48"/>
          <p:cNvSpPr/>
          <p:nvPr/>
        </p:nvSpPr>
        <p:spPr>
          <a:xfrm flipH="1">
            <a:off x="1056358" y="655201"/>
            <a:ext cx="1563917" cy="1366631"/>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2A9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A95B7"/>
              </a:solidFill>
            </a:endParaRPr>
          </a:p>
        </p:txBody>
      </p:sp>
      <p:sp>
        <p:nvSpPr>
          <p:cNvPr id="371" name="Google Shape;371;p48"/>
          <p:cNvSpPr txBox="1"/>
          <p:nvPr/>
        </p:nvSpPr>
        <p:spPr>
          <a:xfrm>
            <a:off x="2943775" y="152400"/>
            <a:ext cx="5693400" cy="128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0" b="1">
                <a:solidFill>
                  <a:srgbClr val="2A95B7"/>
                </a:solidFill>
                <a:latin typeface="Patrick Hand SC"/>
                <a:ea typeface="Patrick Hand SC"/>
                <a:cs typeface="Patrick Hand SC"/>
                <a:sym typeface="Patrick Hand SC"/>
              </a:rPr>
              <a:t>Thanks!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89925" y="203275"/>
            <a:ext cx="8956200" cy="796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Learning Disability Exceptionality</a:t>
            </a:r>
            <a:endParaRPr sz="3000"/>
          </a:p>
          <a:p>
            <a:pPr marL="0" lvl="0" indent="0" algn="l" rtl="0">
              <a:lnSpc>
                <a:spcPct val="115000"/>
              </a:lnSpc>
              <a:spcBef>
                <a:spcPts val="0"/>
              </a:spcBef>
              <a:spcAft>
                <a:spcPts val="0"/>
              </a:spcAft>
              <a:buClr>
                <a:srgbClr val="000000"/>
              </a:buClr>
              <a:buSzPts val="1100"/>
              <a:buFont typeface="Arial"/>
              <a:buNone/>
            </a:pPr>
            <a:r>
              <a:rPr lang="en" sz="1400" b="0">
                <a:solidFill>
                  <a:schemeClr val="dk2"/>
                </a:solidFill>
                <a:latin typeface="Open Sans"/>
                <a:ea typeface="Open Sans"/>
                <a:cs typeface="Open Sans"/>
                <a:sym typeface="Open Sans"/>
              </a:rPr>
              <a:t>                         p. A15-16  </a:t>
            </a:r>
            <a:r>
              <a:rPr lang="en" sz="1400" b="0" u="sng">
                <a:solidFill>
                  <a:schemeClr val="dk2"/>
                </a:solidFill>
                <a:latin typeface="Open Sans"/>
                <a:ea typeface="Open Sans"/>
                <a:cs typeface="Open Sans"/>
                <a:sym typeface="Open Sans"/>
              </a:rPr>
              <a:t>Special Education in Ontario Kindergarten to Grade 12</a:t>
            </a:r>
            <a:endParaRPr sz="1400" b="0" u="sng">
              <a:solidFill>
                <a:schemeClr val="dk2"/>
              </a:solidFill>
              <a:latin typeface="Open Sans"/>
              <a:ea typeface="Open Sans"/>
              <a:cs typeface="Open Sans"/>
              <a:sym typeface="Open Sans"/>
            </a:endParaRPr>
          </a:p>
          <a:p>
            <a:pPr marL="0" lvl="0" indent="0" algn="l" rtl="0">
              <a:spcBef>
                <a:spcPts val="1600"/>
              </a:spcBef>
              <a:spcAft>
                <a:spcPts val="0"/>
              </a:spcAft>
              <a:buNone/>
            </a:pPr>
            <a:endParaRPr sz="1400" b="0"/>
          </a:p>
        </p:txBody>
      </p:sp>
      <p:sp>
        <p:nvSpPr>
          <p:cNvPr id="88" name="Google Shape;88;p16"/>
          <p:cNvSpPr txBox="1">
            <a:spLocks noGrp="1"/>
          </p:cNvSpPr>
          <p:nvPr>
            <p:ph type="body" idx="1"/>
          </p:nvPr>
        </p:nvSpPr>
        <p:spPr>
          <a:xfrm>
            <a:off x="177425" y="1323850"/>
            <a:ext cx="8520600" cy="37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 </a:t>
            </a:r>
            <a:r>
              <a:rPr lang="en" sz="1600">
                <a:solidFill>
                  <a:srgbClr val="B7B7B7"/>
                </a:solidFill>
              </a:rPr>
              <a:t>affects the ability to perceive or process verbal or non-verbal information in an effective and accurate manner in students who have</a:t>
            </a:r>
            <a:r>
              <a:rPr lang="en" sz="1600"/>
              <a:t> </a:t>
            </a:r>
            <a:r>
              <a:rPr lang="en" sz="1600" b="1">
                <a:solidFill>
                  <a:schemeClr val="accent1"/>
                </a:solidFill>
              </a:rPr>
              <a:t>assessed intellectual abilities that are at least in the average range; </a:t>
            </a:r>
            <a:endParaRPr sz="1600" b="1">
              <a:solidFill>
                <a:schemeClr val="accent1"/>
              </a:solidFill>
            </a:endParaRPr>
          </a:p>
          <a:p>
            <a:pPr marL="0" lvl="0" indent="0" algn="l" rtl="0">
              <a:spcBef>
                <a:spcPts val="1600"/>
              </a:spcBef>
              <a:spcAft>
                <a:spcPts val="0"/>
              </a:spcAft>
              <a:buNone/>
            </a:pPr>
            <a:r>
              <a:rPr lang="en" sz="1600"/>
              <a:t>✧ </a:t>
            </a:r>
            <a:r>
              <a:rPr lang="en" sz="1600">
                <a:solidFill>
                  <a:srgbClr val="CCCCCC"/>
                </a:solidFill>
              </a:rPr>
              <a:t>results in (a) academic underachievement that is inconsistent with the intellectual abilities of the student (which are at least in the average range), and/or (b) academic </a:t>
            </a:r>
            <a:r>
              <a:rPr lang="en" sz="1600" b="1">
                <a:solidFill>
                  <a:schemeClr val="accent1"/>
                </a:solidFill>
              </a:rPr>
              <a:t>achievement that can be maintained</a:t>
            </a:r>
            <a:r>
              <a:rPr lang="en" sz="1600"/>
              <a:t> </a:t>
            </a:r>
            <a:r>
              <a:rPr lang="en" sz="1600" b="1">
                <a:solidFill>
                  <a:schemeClr val="accent1"/>
                </a:solidFill>
              </a:rPr>
              <a:t>by the student</a:t>
            </a:r>
            <a:r>
              <a:rPr lang="en" sz="1600"/>
              <a:t> </a:t>
            </a:r>
            <a:r>
              <a:rPr lang="en" sz="1600" b="1"/>
              <a:t>only with</a:t>
            </a:r>
            <a:r>
              <a:rPr lang="en" sz="1600"/>
              <a:t> extremely high levels of effort and/or with additional support; </a:t>
            </a:r>
            <a:endParaRPr sz="1600"/>
          </a:p>
          <a:p>
            <a:pPr marL="0" lvl="0" indent="0" algn="l" rtl="0">
              <a:spcBef>
                <a:spcPts val="1600"/>
              </a:spcBef>
              <a:spcAft>
                <a:spcPts val="1600"/>
              </a:spcAft>
              <a:buClr>
                <a:srgbClr val="000000"/>
              </a:buClr>
              <a:buSzPts val="1100"/>
              <a:buFont typeface="Arial"/>
              <a:buNone/>
            </a:pPr>
            <a:r>
              <a:rPr lang="en" sz="1600"/>
              <a:t>✧ results in difficulties in the </a:t>
            </a:r>
            <a:r>
              <a:rPr lang="en" sz="1600" b="1">
                <a:solidFill>
                  <a:schemeClr val="accent1"/>
                </a:solidFill>
              </a:rPr>
              <a:t>development and use of skills</a:t>
            </a:r>
            <a:r>
              <a:rPr lang="en" sz="1600"/>
              <a:t> in one or more of the following areas: </a:t>
            </a:r>
            <a:r>
              <a:rPr lang="en" sz="1600" b="1">
                <a:solidFill>
                  <a:srgbClr val="FF0000"/>
                </a:solidFill>
              </a:rPr>
              <a:t>reading, writing, mathematics</a:t>
            </a:r>
            <a:r>
              <a:rPr lang="en" sz="1600"/>
              <a:t>, and </a:t>
            </a:r>
            <a:r>
              <a:rPr lang="en" sz="1600" b="1">
                <a:solidFill>
                  <a:srgbClr val="0000FF"/>
                </a:solidFill>
              </a:rPr>
              <a:t>work habits and learning skills; </a:t>
            </a:r>
            <a:endParaRPr sz="1600">
              <a:solidFill>
                <a:srgbClr val="0000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257975" y="176450"/>
            <a:ext cx="8520600" cy="82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Learning Disability continued…</a:t>
            </a:r>
            <a:endParaRPr sz="1200"/>
          </a:p>
          <a:p>
            <a:pPr marL="0" lvl="0" indent="0" algn="l" rtl="0">
              <a:lnSpc>
                <a:spcPct val="115000"/>
              </a:lnSpc>
              <a:spcBef>
                <a:spcPts val="0"/>
              </a:spcBef>
              <a:spcAft>
                <a:spcPts val="1600"/>
              </a:spcAft>
              <a:buClr>
                <a:srgbClr val="000000"/>
              </a:buClr>
              <a:buSzPts val="1100"/>
              <a:buFont typeface="Arial"/>
              <a:buNone/>
            </a:pPr>
            <a:r>
              <a:rPr lang="en" sz="1400" b="0">
                <a:solidFill>
                  <a:schemeClr val="dk2"/>
                </a:solidFill>
                <a:latin typeface="Open Sans"/>
                <a:ea typeface="Open Sans"/>
                <a:cs typeface="Open Sans"/>
                <a:sym typeface="Open Sans"/>
              </a:rPr>
              <a:t>                            p. A15-16  </a:t>
            </a:r>
            <a:r>
              <a:rPr lang="en" sz="1400" b="0" u="sng">
                <a:solidFill>
                  <a:schemeClr val="dk2"/>
                </a:solidFill>
                <a:latin typeface="Open Sans"/>
                <a:ea typeface="Open Sans"/>
                <a:cs typeface="Open Sans"/>
                <a:sym typeface="Open Sans"/>
              </a:rPr>
              <a:t>Special Education in Ontario Kindergarten to Grade 12</a:t>
            </a:r>
            <a:endParaRPr sz="1200"/>
          </a:p>
        </p:txBody>
      </p:sp>
      <p:sp>
        <p:nvSpPr>
          <p:cNvPr id="94" name="Google Shape;94;p17"/>
          <p:cNvSpPr txBox="1">
            <a:spLocks noGrp="1"/>
          </p:cNvSpPr>
          <p:nvPr>
            <p:ph type="body" idx="1"/>
          </p:nvPr>
        </p:nvSpPr>
        <p:spPr>
          <a:xfrm>
            <a:off x="12725" y="1229850"/>
            <a:ext cx="9011100" cy="369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 </a:t>
            </a:r>
            <a:r>
              <a:rPr lang="en" sz="1600">
                <a:solidFill>
                  <a:srgbClr val="CCCCCC"/>
                </a:solidFill>
              </a:rPr>
              <a:t>may typically be associated with difficulties in one or more</a:t>
            </a:r>
            <a:r>
              <a:rPr lang="en" sz="1600"/>
              <a:t> </a:t>
            </a:r>
            <a:r>
              <a:rPr lang="en" sz="1600" b="1">
                <a:solidFill>
                  <a:srgbClr val="FF0000"/>
                </a:solidFill>
              </a:rPr>
              <a:t>cognitive processes</a:t>
            </a:r>
            <a:r>
              <a:rPr lang="en" sz="1600"/>
              <a:t>, </a:t>
            </a:r>
            <a:r>
              <a:rPr lang="en" sz="1600">
                <a:solidFill>
                  <a:srgbClr val="CCCCCC"/>
                </a:solidFill>
              </a:rPr>
              <a:t>such as phonological processing; memory and attention; processing speed; perceptualmotor processing; visual-spatial processing; </a:t>
            </a:r>
            <a:r>
              <a:rPr lang="en" sz="1600" b="1">
                <a:solidFill>
                  <a:srgbClr val="0000FF"/>
                </a:solidFill>
              </a:rPr>
              <a:t>executive functions </a:t>
            </a:r>
            <a:r>
              <a:rPr lang="en" sz="1600"/>
              <a:t>(e.g., self-regulation of behaviour and emotions, planning, organizing of thoughts and activities, prioritizing, decision making); </a:t>
            </a:r>
            <a:endParaRPr sz="1600"/>
          </a:p>
          <a:p>
            <a:pPr marL="0" lvl="0" indent="0" algn="l" rtl="0">
              <a:spcBef>
                <a:spcPts val="1600"/>
              </a:spcBef>
              <a:spcAft>
                <a:spcPts val="0"/>
              </a:spcAft>
              <a:buNone/>
            </a:pPr>
            <a:endParaRPr sz="1000"/>
          </a:p>
          <a:p>
            <a:pPr marL="0" lvl="0" indent="0" algn="l" rtl="0">
              <a:spcBef>
                <a:spcPts val="1600"/>
              </a:spcBef>
              <a:spcAft>
                <a:spcPts val="0"/>
              </a:spcAft>
              <a:buNone/>
            </a:pPr>
            <a:r>
              <a:rPr lang="en" sz="1600"/>
              <a:t>✧ </a:t>
            </a:r>
            <a:r>
              <a:rPr lang="en" sz="1600">
                <a:solidFill>
                  <a:srgbClr val="CCCCCC"/>
                </a:solidFill>
              </a:rPr>
              <a:t>may be associated with</a:t>
            </a:r>
            <a:r>
              <a:rPr lang="en" sz="1600"/>
              <a:t> </a:t>
            </a:r>
            <a:r>
              <a:rPr lang="en" sz="1600" b="1">
                <a:solidFill>
                  <a:srgbClr val="0000FF"/>
                </a:solidFill>
              </a:rPr>
              <a:t>difficulties in social interaction</a:t>
            </a:r>
            <a:r>
              <a:rPr lang="en" sz="1600"/>
              <a:t> (</a:t>
            </a:r>
            <a:r>
              <a:rPr lang="en" sz="1600">
                <a:solidFill>
                  <a:srgbClr val="CCCCCC"/>
                </a:solidFill>
              </a:rPr>
              <a:t>e.g., difficulty in understanding social norms or the point of view of others); with various</a:t>
            </a:r>
            <a:r>
              <a:rPr lang="en" sz="1600"/>
              <a:t> </a:t>
            </a:r>
            <a:r>
              <a:rPr lang="en" sz="1600" b="1">
                <a:solidFill>
                  <a:srgbClr val="FF0000"/>
                </a:solidFill>
              </a:rPr>
              <a:t>other conditions or disorders, </a:t>
            </a:r>
            <a:r>
              <a:rPr lang="en" sz="1600">
                <a:solidFill>
                  <a:srgbClr val="CCCCCC"/>
                </a:solidFill>
              </a:rPr>
              <a:t>diagnosed or undiagnosed; or with</a:t>
            </a:r>
            <a:r>
              <a:rPr lang="en" sz="1600"/>
              <a:t> </a:t>
            </a:r>
            <a:r>
              <a:rPr lang="en" sz="1600" b="1">
                <a:solidFill>
                  <a:srgbClr val="FF0000"/>
                </a:solidFill>
              </a:rPr>
              <a:t>other exceptionalities</a:t>
            </a:r>
            <a:r>
              <a:rPr lang="en" sz="1600"/>
              <a:t>;</a:t>
            </a:r>
            <a:endParaRPr sz="1600"/>
          </a:p>
          <a:p>
            <a:pPr marL="0" lvl="0" indent="0" algn="l" rtl="0">
              <a:spcBef>
                <a:spcPts val="1600"/>
              </a:spcBef>
              <a:spcAft>
                <a:spcPts val="0"/>
              </a:spcAft>
              <a:buNone/>
            </a:pPr>
            <a:endParaRPr sz="600"/>
          </a:p>
          <a:p>
            <a:pPr marL="0" lvl="0" indent="0" algn="l" rtl="0">
              <a:spcBef>
                <a:spcPts val="1600"/>
              </a:spcBef>
              <a:spcAft>
                <a:spcPts val="0"/>
              </a:spcAft>
              <a:buClr>
                <a:srgbClr val="000000"/>
              </a:buClr>
              <a:buSzPts val="1100"/>
              <a:buFont typeface="Arial"/>
              <a:buNone/>
            </a:pPr>
            <a:r>
              <a:rPr lang="en" sz="1600"/>
              <a:t>✧ is </a:t>
            </a:r>
            <a:r>
              <a:rPr lang="en" sz="1600" b="1"/>
              <a:t>not the result of</a:t>
            </a:r>
            <a:r>
              <a:rPr lang="en" sz="1600"/>
              <a:t> … lack of motivation or effort; gaps in school attendance or inadequate opportunity to benefit from instruction.</a:t>
            </a:r>
            <a:endParaRPr sz="1600"/>
          </a:p>
          <a:p>
            <a:pPr marL="0" lvl="0" indent="0" algn="l" rtl="0">
              <a:spcBef>
                <a:spcPts val="160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277800" y="458450"/>
            <a:ext cx="82698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Cognitive Ability and Executive Functioning</a:t>
            </a:r>
            <a:endParaRPr/>
          </a:p>
        </p:txBody>
      </p:sp>
      <p:pic>
        <p:nvPicPr>
          <p:cNvPr id="100" name="Google Shape;100;p18"/>
          <p:cNvPicPr preferRelativeResize="0"/>
          <p:nvPr/>
        </p:nvPicPr>
        <p:blipFill>
          <a:blip r:embed="rId3">
            <a:alphaModFix/>
          </a:blip>
          <a:stretch>
            <a:fillRect/>
          </a:stretch>
        </p:blipFill>
        <p:spPr>
          <a:xfrm>
            <a:off x="152400" y="1304825"/>
            <a:ext cx="8520599" cy="3581400"/>
          </a:xfrm>
          <a:prstGeom prst="rect">
            <a:avLst/>
          </a:prstGeom>
          <a:noFill/>
          <a:ln>
            <a:noFill/>
          </a:ln>
        </p:spPr>
      </p:pic>
      <p:sp>
        <p:nvSpPr>
          <p:cNvPr id="101" name="Google Shape;101;p18"/>
          <p:cNvSpPr txBox="1"/>
          <p:nvPr/>
        </p:nvSpPr>
        <p:spPr>
          <a:xfrm>
            <a:off x="400723" y="304800"/>
            <a:ext cx="48882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Knowing the learning Profile is Key</a:t>
            </a:r>
            <a:endParaRPr/>
          </a:p>
        </p:txBody>
      </p:sp>
      <p:pic>
        <p:nvPicPr>
          <p:cNvPr id="107" name="Google Shape;107;p19"/>
          <p:cNvPicPr preferRelativeResize="0"/>
          <p:nvPr/>
        </p:nvPicPr>
        <p:blipFill>
          <a:blip r:embed="rId3">
            <a:alphaModFix/>
          </a:blip>
          <a:stretch>
            <a:fillRect/>
          </a:stretch>
        </p:blipFill>
        <p:spPr>
          <a:xfrm>
            <a:off x="819200" y="1304825"/>
            <a:ext cx="7601100" cy="34569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484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Learning Profile and Assessments</a:t>
            </a:r>
            <a:endParaRPr/>
          </a:p>
        </p:txBody>
      </p:sp>
      <p:sp>
        <p:nvSpPr>
          <p:cNvPr id="113" name="Google Shape;113;p20"/>
          <p:cNvSpPr txBox="1">
            <a:spLocks noGrp="1"/>
          </p:cNvSpPr>
          <p:nvPr>
            <p:ph type="body" idx="1"/>
          </p:nvPr>
        </p:nvSpPr>
        <p:spPr>
          <a:xfrm>
            <a:off x="4572000" y="1212125"/>
            <a:ext cx="4331700" cy="3469200"/>
          </a:xfrm>
          <a:prstGeom prst="rect">
            <a:avLst/>
          </a:prstGeom>
        </p:spPr>
        <p:txBody>
          <a:bodyPr spcFirstLastPara="1" wrap="square" lIns="91425" tIns="91425" rIns="91425" bIns="91425" anchor="t" anchorCtr="0">
            <a:noAutofit/>
          </a:bodyPr>
          <a:lstStyle/>
          <a:p>
            <a:pPr marL="50800" marR="50800" lvl="0" indent="0" algn="l" rtl="0">
              <a:spcBef>
                <a:spcPts val="0"/>
              </a:spcBef>
              <a:spcAft>
                <a:spcPts val="0"/>
              </a:spcAft>
              <a:buNone/>
            </a:pPr>
            <a:r>
              <a:rPr lang="en" b="1">
                <a:solidFill>
                  <a:srgbClr val="000000"/>
                </a:solidFill>
              </a:rPr>
              <a:t>Criterion Referenced Assessments</a:t>
            </a:r>
            <a:r>
              <a:rPr lang="en" b="1">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a:p>
            <a:pPr marL="50800" marR="50800" lvl="0" indent="0" algn="l" rtl="0">
              <a:spcBef>
                <a:spcPts val="0"/>
              </a:spcBef>
              <a:spcAft>
                <a:spcPts val="0"/>
              </a:spcAft>
              <a:buNone/>
            </a:pPr>
            <a:endParaRPr sz="1400" b="1">
              <a:solidFill>
                <a:srgbClr val="000000"/>
              </a:solidFill>
            </a:endParaRPr>
          </a:p>
          <a:p>
            <a:pPr marL="50800" marR="50800" lvl="0" indent="0" algn="l" rtl="0">
              <a:spcBef>
                <a:spcPts val="0"/>
              </a:spcBef>
              <a:spcAft>
                <a:spcPts val="0"/>
              </a:spcAft>
              <a:buNone/>
            </a:pPr>
            <a:r>
              <a:rPr lang="en" sz="1400">
                <a:solidFill>
                  <a:srgbClr val="000000"/>
                </a:solidFill>
              </a:rPr>
              <a:t>Classroom Based Examples:​​</a:t>
            </a:r>
            <a:endParaRPr sz="1400">
              <a:solidFill>
                <a:srgbClr val="000000"/>
              </a:solidFill>
            </a:endParaRPr>
          </a:p>
          <a:p>
            <a:pPr marL="596900" marR="50800" lvl="0" indent="-317500" algn="l" rtl="0">
              <a:spcBef>
                <a:spcPts val="0"/>
              </a:spcBef>
              <a:spcAft>
                <a:spcPts val="0"/>
              </a:spcAft>
              <a:buClr>
                <a:srgbClr val="000000"/>
              </a:buClr>
              <a:buSzPts val="1400"/>
              <a:buFont typeface="Open Sans"/>
              <a:buChar char="●"/>
            </a:pPr>
            <a:r>
              <a:rPr lang="en" sz="1400">
                <a:solidFill>
                  <a:srgbClr val="000000"/>
                </a:solidFill>
              </a:rPr>
              <a:t>conferencing​</a:t>
            </a:r>
            <a:endParaRPr sz="1400">
              <a:solidFill>
                <a:srgbClr val="000000"/>
              </a:solidFill>
            </a:endParaRPr>
          </a:p>
          <a:p>
            <a:pPr marL="596900" marR="50800" lvl="0" indent="-317500" algn="l" rtl="0">
              <a:spcBef>
                <a:spcPts val="0"/>
              </a:spcBef>
              <a:spcAft>
                <a:spcPts val="0"/>
              </a:spcAft>
              <a:buClr>
                <a:srgbClr val="000000"/>
              </a:buClr>
              <a:buSzPts val="1400"/>
              <a:buFont typeface="Open Sans"/>
              <a:buChar char="●"/>
            </a:pPr>
            <a:r>
              <a:rPr lang="en" sz="1400">
                <a:solidFill>
                  <a:srgbClr val="000000"/>
                </a:solidFill>
              </a:rPr>
              <a:t>observation​</a:t>
            </a:r>
            <a:endParaRPr sz="1400">
              <a:solidFill>
                <a:srgbClr val="000000"/>
              </a:solidFill>
            </a:endParaRPr>
          </a:p>
          <a:p>
            <a:pPr marL="596900" marR="50800" lvl="0" indent="-317500" algn="l" rtl="0">
              <a:spcBef>
                <a:spcPts val="0"/>
              </a:spcBef>
              <a:spcAft>
                <a:spcPts val="0"/>
              </a:spcAft>
              <a:buClr>
                <a:srgbClr val="000000"/>
              </a:buClr>
              <a:buSzPts val="1400"/>
              <a:buFont typeface="Open Sans"/>
              <a:buChar char="●"/>
            </a:pPr>
            <a:r>
              <a:rPr lang="en" sz="1400">
                <a:solidFill>
                  <a:srgbClr val="000000"/>
                </a:solidFill>
              </a:rPr>
              <a:t>analyzing work samples​</a:t>
            </a:r>
            <a:endParaRPr sz="1400">
              <a:solidFill>
                <a:srgbClr val="000000"/>
              </a:solidFill>
            </a:endParaRPr>
          </a:p>
          <a:p>
            <a:pPr marL="596900" marR="50800" lvl="0" indent="-317500" algn="l" rtl="0">
              <a:spcBef>
                <a:spcPts val="0"/>
              </a:spcBef>
              <a:spcAft>
                <a:spcPts val="0"/>
              </a:spcAft>
              <a:buClr>
                <a:srgbClr val="000000"/>
              </a:buClr>
              <a:buSzPts val="1400"/>
              <a:buFont typeface="Open Sans"/>
              <a:buChar char="●"/>
            </a:pPr>
            <a:r>
              <a:rPr lang="en" sz="1400">
                <a:solidFill>
                  <a:srgbClr val="000000"/>
                </a:solidFill>
              </a:rPr>
              <a:t>reading or math inventories​</a:t>
            </a:r>
            <a:endParaRPr sz="1400">
              <a:solidFill>
                <a:srgbClr val="000000"/>
              </a:solidFill>
            </a:endParaRPr>
          </a:p>
          <a:p>
            <a:pPr marL="596900" marR="50800" lvl="0" indent="-317500" algn="l" rtl="0">
              <a:spcBef>
                <a:spcPts val="0"/>
              </a:spcBef>
              <a:spcAft>
                <a:spcPts val="0"/>
              </a:spcAft>
              <a:buClr>
                <a:srgbClr val="000000"/>
              </a:buClr>
              <a:buSzPts val="1400"/>
              <a:buFont typeface="Open Sans"/>
              <a:buChar char="●"/>
            </a:pPr>
            <a:r>
              <a:rPr lang="en" sz="1400">
                <a:solidFill>
                  <a:srgbClr val="000000"/>
                </a:solidFill>
              </a:rPr>
              <a:t>DRA / Benchmarks​</a:t>
            </a:r>
            <a:endParaRPr sz="1400">
              <a:solidFill>
                <a:srgbClr val="000000"/>
              </a:solidFill>
            </a:endParaRPr>
          </a:p>
          <a:p>
            <a:pPr marL="596900" marR="50800" lvl="0" indent="-317500" algn="l" rtl="0">
              <a:spcBef>
                <a:spcPts val="0"/>
              </a:spcBef>
              <a:spcAft>
                <a:spcPts val="0"/>
              </a:spcAft>
              <a:buClr>
                <a:srgbClr val="000000"/>
              </a:buClr>
              <a:buSzPts val="1400"/>
              <a:buFont typeface="Open Sans"/>
              <a:buChar char="●"/>
            </a:pPr>
            <a:r>
              <a:rPr lang="en" sz="1400">
                <a:solidFill>
                  <a:srgbClr val="000000"/>
                </a:solidFill>
              </a:rPr>
              <a:t>PRIME​</a:t>
            </a:r>
            <a:endParaRPr sz="1400">
              <a:solidFill>
                <a:srgbClr val="000000"/>
              </a:solidFill>
            </a:endParaRPr>
          </a:p>
          <a:p>
            <a:pPr marL="596900" marR="50800" lvl="0" indent="-317500" algn="l" rtl="0">
              <a:spcBef>
                <a:spcPts val="0"/>
              </a:spcBef>
              <a:spcAft>
                <a:spcPts val="0"/>
              </a:spcAft>
              <a:buClr>
                <a:srgbClr val="000000"/>
              </a:buClr>
              <a:buSzPts val="1400"/>
              <a:buFont typeface="Open Sans"/>
              <a:buChar char="●"/>
            </a:pPr>
            <a:r>
              <a:rPr lang="en" sz="1400">
                <a:solidFill>
                  <a:srgbClr val="000000"/>
                </a:solidFill>
              </a:rPr>
              <a:t>DIBELS​</a:t>
            </a:r>
            <a:endParaRPr sz="1400">
              <a:solidFill>
                <a:srgbClr val="000000"/>
              </a:solidFill>
            </a:endParaRPr>
          </a:p>
          <a:p>
            <a:pPr marL="596900" marR="50800" lvl="0" indent="-317500" algn="l" rtl="0">
              <a:spcBef>
                <a:spcPts val="0"/>
              </a:spcBef>
              <a:spcAft>
                <a:spcPts val="0"/>
              </a:spcAft>
              <a:buClr>
                <a:srgbClr val="000000"/>
              </a:buClr>
              <a:buSzPts val="1400"/>
              <a:buFont typeface="Verdana"/>
              <a:buChar char="●"/>
            </a:pPr>
            <a:r>
              <a:rPr lang="en" sz="1400">
                <a:solidFill>
                  <a:srgbClr val="000000"/>
                </a:solidFill>
              </a:rPr>
              <a:t>quiz</a:t>
            </a:r>
            <a:endParaRPr sz="1400">
              <a:solidFill>
                <a:srgbClr val="000000"/>
              </a:solidFill>
            </a:endParaRPr>
          </a:p>
          <a:p>
            <a:pPr marL="596900" marR="50800" lvl="0" indent="-317500" algn="l" rtl="0">
              <a:spcBef>
                <a:spcPts val="0"/>
              </a:spcBef>
              <a:spcAft>
                <a:spcPts val="0"/>
              </a:spcAft>
              <a:buClr>
                <a:srgbClr val="000000"/>
              </a:buClr>
              <a:buSzPts val="1400"/>
              <a:buFont typeface="Verdana"/>
              <a:buChar char="●"/>
            </a:pPr>
            <a:r>
              <a:rPr lang="en" sz="1400">
                <a:solidFill>
                  <a:srgbClr val="000000"/>
                </a:solidFill>
              </a:rPr>
              <a:t>unit test</a:t>
            </a:r>
            <a:endParaRPr sz="1400">
              <a:solidFill>
                <a:srgbClr val="000000"/>
              </a:solidFill>
            </a:endParaRPr>
          </a:p>
          <a:p>
            <a:pPr marL="596900" marR="50800" lvl="0" indent="-317500" algn="l" rtl="0">
              <a:spcBef>
                <a:spcPts val="0"/>
              </a:spcBef>
              <a:spcAft>
                <a:spcPts val="0"/>
              </a:spcAft>
              <a:buClr>
                <a:srgbClr val="000000"/>
              </a:buClr>
              <a:buSzPts val="1400"/>
              <a:buFont typeface="Verdana"/>
              <a:buChar char="●"/>
            </a:pPr>
            <a:r>
              <a:rPr lang="en" sz="1400">
                <a:solidFill>
                  <a:srgbClr val="000000"/>
                </a:solidFill>
              </a:rPr>
              <a:t>assignment (based on a rubric)</a:t>
            </a:r>
            <a:endParaRPr sz="1400">
              <a:solidFill>
                <a:srgbClr val="000000"/>
              </a:solidFill>
            </a:endParaRPr>
          </a:p>
          <a:p>
            <a:pPr marL="177800" marR="50800" lvl="0" indent="-127000" algn="l" rtl="0">
              <a:spcBef>
                <a:spcPts val="0"/>
              </a:spcBef>
              <a:spcAft>
                <a:spcPts val="0"/>
              </a:spcAft>
              <a:buClr>
                <a:srgbClr val="000000"/>
              </a:buClr>
              <a:buSzPts val="1100"/>
              <a:buFont typeface="Arial"/>
              <a:buNone/>
            </a:pPr>
            <a:r>
              <a:rPr lang="en" sz="1100">
                <a:solidFill>
                  <a:srgbClr val="000000"/>
                </a:solidFill>
                <a:latin typeface="Times New Roman"/>
                <a:ea typeface="Times New Roman"/>
                <a:cs typeface="Times New Roman"/>
                <a:sym typeface="Times New Roman"/>
              </a:rPr>
              <a:t>​</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
        <p:nvSpPr>
          <p:cNvPr id="114" name="Google Shape;114;p20"/>
          <p:cNvSpPr txBox="1"/>
          <p:nvPr/>
        </p:nvSpPr>
        <p:spPr>
          <a:xfrm>
            <a:off x="429600" y="1212125"/>
            <a:ext cx="4029000" cy="3357300"/>
          </a:xfrm>
          <a:prstGeom prst="rect">
            <a:avLst/>
          </a:prstGeom>
          <a:noFill/>
          <a:ln>
            <a:noFill/>
          </a:ln>
        </p:spPr>
        <p:txBody>
          <a:bodyPr spcFirstLastPara="1" wrap="square" lIns="91425" tIns="91425" rIns="91425" bIns="91425" anchor="t" anchorCtr="0">
            <a:noAutofit/>
          </a:bodyPr>
          <a:lstStyle/>
          <a:p>
            <a:pPr marL="50800" marR="50800" lvl="0" indent="0" algn="l" rtl="0">
              <a:lnSpc>
                <a:spcPct val="115000"/>
              </a:lnSpc>
              <a:spcBef>
                <a:spcPts val="0"/>
              </a:spcBef>
              <a:spcAft>
                <a:spcPts val="0"/>
              </a:spcAft>
              <a:buNone/>
            </a:pPr>
            <a:r>
              <a:rPr lang="en" sz="1800" b="1">
                <a:latin typeface="Open Sans"/>
                <a:ea typeface="Open Sans"/>
                <a:cs typeface="Open Sans"/>
                <a:sym typeface="Open Sans"/>
              </a:rPr>
              <a:t>Norm Referenced Assessments</a:t>
            </a:r>
            <a:endParaRPr sz="1800" b="1">
              <a:latin typeface="Open Sans"/>
              <a:ea typeface="Open Sans"/>
              <a:cs typeface="Open Sans"/>
              <a:sym typeface="Open Sans"/>
            </a:endParaRPr>
          </a:p>
          <a:p>
            <a:pPr marL="50800" marR="50800" lvl="0" indent="0" algn="l" rtl="0">
              <a:lnSpc>
                <a:spcPct val="115000"/>
              </a:lnSpc>
              <a:spcBef>
                <a:spcPts val="0"/>
              </a:spcBef>
              <a:spcAft>
                <a:spcPts val="0"/>
              </a:spcAft>
              <a:buNone/>
            </a:pPr>
            <a:endParaRPr>
              <a:latin typeface="Open Sans"/>
              <a:ea typeface="Open Sans"/>
              <a:cs typeface="Open Sans"/>
              <a:sym typeface="Open Sans"/>
            </a:endParaRPr>
          </a:p>
          <a:p>
            <a:pPr marL="50800" marR="50800" lvl="0" indent="0" algn="l" rtl="0">
              <a:lnSpc>
                <a:spcPct val="115000"/>
              </a:lnSpc>
              <a:spcBef>
                <a:spcPts val="0"/>
              </a:spcBef>
              <a:spcAft>
                <a:spcPts val="0"/>
              </a:spcAft>
              <a:buNone/>
            </a:pPr>
            <a:r>
              <a:rPr lang="en">
                <a:latin typeface="Open Sans"/>
                <a:ea typeface="Open Sans"/>
                <a:cs typeface="Open Sans"/>
                <a:sym typeface="Open Sans"/>
              </a:rPr>
              <a:t>School-based Examples:​​</a:t>
            </a:r>
            <a:endParaRPr>
              <a:latin typeface="Open Sans"/>
              <a:ea typeface="Open Sans"/>
              <a:cs typeface="Open Sans"/>
              <a:sym typeface="Open Sans"/>
            </a:endParaRPr>
          </a:p>
          <a:p>
            <a:pPr marL="508000" marR="5080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   WIAT (LST/SPST)​</a:t>
            </a:r>
            <a:endParaRPr>
              <a:latin typeface="Open Sans"/>
              <a:ea typeface="Open Sans"/>
              <a:cs typeface="Open Sans"/>
              <a:sym typeface="Open Sans"/>
            </a:endParaRPr>
          </a:p>
          <a:p>
            <a:pPr marL="508000" marR="5080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   KT (LST/SPST)​</a:t>
            </a:r>
            <a:endParaRPr>
              <a:latin typeface="Open Sans"/>
              <a:ea typeface="Open Sans"/>
              <a:cs typeface="Open Sans"/>
              <a:sym typeface="Open Sans"/>
            </a:endParaRPr>
          </a:p>
          <a:p>
            <a:pPr marL="50800" marR="50800" lvl="0" indent="0" algn="l" rtl="0">
              <a:lnSpc>
                <a:spcPct val="115000"/>
              </a:lnSpc>
              <a:spcBef>
                <a:spcPts val="0"/>
              </a:spcBef>
              <a:spcAft>
                <a:spcPts val="0"/>
              </a:spcAft>
              <a:buNone/>
            </a:pPr>
            <a:r>
              <a:rPr lang="en"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p>
            <a:pPr marL="50800" marR="50800" lvl="0" indent="0" algn="l" rtl="0">
              <a:lnSpc>
                <a:spcPct val="115000"/>
              </a:lnSpc>
              <a:spcBef>
                <a:spcPts val="0"/>
              </a:spcBef>
              <a:spcAft>
                <a:spcPts val="0"/>
              </a:spcAft>
              <a:buNone/>
            </a:pPr>
            <a:endParaRPr sz="1100">
              <a:latin typeface="Times New Roman"/>
              <a:ea typeface="Times New Roman"/>
              <a:cs typeface="Times New Roman"/>
              <a:sym typeface="Times New Roman"/>
            </a:endParaRPr>
          </a:p>
          <a:p>
            <a:pPr marL="50800" marR="50800" lvl="0" indent="0" algn="l" rtl="0">
              <a:lnSpc>
                <a:spcPct val="115000"/>
              </a:lnSpc>
              <a:spcBef>
                <a:spcPts val="0"/>
              </a:spcBef>
              <a:spcAft>
                <a:spcPts val="0"/>
              </a:spcAft>
              <a:buNone/>
            </a:pPr>
            <a:r>
              <a:rPr lang="en">
                <a:latin typeface="Open Sans"/>
                <a:ea typeface="Open Sans"/>
                <a:cs typeface="Open Sans"/>
                <a:sym typeface="Open Sans"/>
              </a:rPr>
              <a:t>Specialized Examples:​</a:t>
            </a:r>
            <a:endParaRPr>
              <a:latin typeface="Open Sans"/>
              <a:ea typeface="Open Sans"/>
              <a:cs typeface="Open Sans"/>
              <a:sym typeface="Open Sans"/>
            </a:endParaRPr>
          </a:p>
          <a:p>
            <a:pPr marL="635000" marR="5080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psycho-educational assessments​</a:t>
            </a:r>
            <a:endParaRPr>
              <a:latin typeface="Open Sans"/>
              <a:ea typeface="Open Sans"/>
              <a:cs typeface="Open Sans"/>
              <a:sym typeface="Open Sans"/>
            </a:endParaRPr>
          </a:p>
          <a:p>
            <a:pPr marL="635000" marR="50800" lvl="0" indent="-317500" algn="l" rtl="0">
              <a:lnSpc>
                <a:spcPct val="115000"/>
              </a:lnSpc>
              <a:spcBef>
                <a:spcPts val="0"/>
              </a:spcBef>
              <a:spcAft>
                <a:spcPts val="0"/>
              </a:spcAft>
              <a:buSzPts val="1400"/>
              <a:buFont typeface="Open Sans"/>
              <a:buChar char="●"/>
            </a:pPr>
            <a:r>
              <a:rPr lang="en">
                <a:latin typeface="Open Sans"/>
                <a:ea typeface="Open Sans"/>
                <a:cs typeface="Open Sans"/>
                <a:sym typeface="Open Sans"/>
              </a:rPr>
              <a:t>speech-language assessments</a:t>
            </a:r>
            <a:endParaRPr sz="1100">
              <a:latin typeface="Times New Roman"/>
              <a:ea typeface="Times New Roman"/>
              <a:cs typeface="Times New Roman"/>
              <a:sym typeface="Times New Roman"/>
            </a:endParaRPr>
          </a:p>
          <a:p>
            <a:pPr marL="0" marR="50800" lvl="0" indent="0" algn="l" rtl="0">
              <a:lnSpc>
                <a:spcPct val="115000"/>
              </a:lnSpc>
              <a:spcBef>
                <a:spcPts val="0"/>
              </a:spcBef>
              <a:spcAft>
                <a:spcPts val="0"/>
              </a:spcAft>
              <a:buNone/>
            </a:pPr>
            <a:r>
              <a:rPr lang="en"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p>
            <a:pPr marL="177800" marR="50800" lvl="0" indent="-127000" algn="l" rtl="0">
              <a:lnSpc>
                <a:spcPct val="115000"/>
              </a:lnSpc>
              <a:spcBef>
                <a:spcPts val="0"/>
              </a:spcBef>
              <a:spcAft>
                <a:spcPts val="0"/>
              </a:spcAft>
              <a:buClr>
                <a:srgbClr val="000000"/>
              </a:buClr>
              <a:buSzPts val="1100"/>
              <a:buFont typeface="Arial"/>
              <a:buNone/>
            </a:pPr>
            <a:r>
              <a:rPr lang="en"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211225"/>
            <a:ext cx="8520600"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PPM #8 on Accommodations </a:t>
            </a:r>
            <a:endParaRPr/>
          </a:p>
        </p:txBody>
      </p:sp>
      <p:sp>
        <p:nvSpPr>
          <p:cNvPr id="120" name="Google Shape;120;p21"/>
          <p:cNvSpPr txBox="1">
            <a:spLocks noGrp="1"/>
          </p:cNvSpPr>
          <p:nvPr>
            <p:ph type="body" idx="1"/>
          </p:nvPr>
        </p:nvSpPr>
        <p:spPr>
          <a:xfrm>
            <a:off x="311700" y="1095550"/>
            <a:ext cx="8520600" cy="14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a:solidFill>
                  <a:srgbClr val="444444"/>
                </a:solidFill>
              </a:rPr>
              <a:t>“Instructional, environmental, and assessment accommodations should be provided, as appropriate, so that the student is able to </a:t>
            </a:r>
            <a:r>
              <a:rPr lang="en" sz="1900" b="1">
                <a:solidFill>
                  <a:srgbClr val="444444"/>
                </a:solidFill>
              </a:rPr>
              <a:t>access grade-level curriculum expectations and to demonstrate learning</a:t>
            </a:r>
            <a:r>
              <a:rPr lang="en" sz="1900">
                <a:solidFill>
                  <a:srgbClr val="444444"/>
                </a:solidFill>
              </a:rPr>
              <a:t>.​”</a:t>
            </a:r>
            <a:endParaRPr sz="1900">
              <a:solidFill>
                <a:srgbClr val="444444"/>
              </a:solidFill>
            </a:endParaRPr>
          </a:p>
          <a:p>
            <a:pPr marL="0" lvl="0" indent="0" algn="l" rtl="0">
              <a:spcBef>
                <a:spcPts val="1600"/>
              </a:spcBef>
              <a:spcAft>
                <a:spcPts val="1600"/>
              </a:spcAft>
              <a:buNone/>
            </a:pPr>
            <a:r>
              <a:rPr lang="en" sz="950">
                <a:solidFill>
                  <a:srgbClr val="FFFFFF"/>
                </a:solidFill>
                <a:highlight>
                  <a:srgbClr val="FFFFFF"/>
                </a:highlight>
                <a:latin typeface="Arial"/>
                <a:ea typeface="Arial"/>
                <a:cs typeface="Arial"/>
                <a:sym typeface="Arial"/>
              </a:rPr>
              <a:t>mental, and assessment accommodations should be provided, as appropriate, t is able to access grade-level curriculum expectations and to demonstrate learning.</a:t>
            </a:r>
            <a:r>
              <a:rPr lang="en" sz="950">
                <a:solidFill>
                  <a:srgbClr val="000000"/>
                </a:solidFill>
                <a:highlight>
                  <a:srgbClr val="FFFFFF"/>
                </a:highlight>
                <a:latin typeface="Arial"/>
                <a:ea typeface="Arial"/>
                <a:cs typeface="Arial"/>
                <a:sym typeface="Arial"/>
              </a:rPr>
              <a:t>​</a:t>
            </a:r>
            <a:endParaRPr/>
          </a:p>
        </p:txBody>
      </p:sp>
      <p:pic>
        <p:nvPicPr>
          <p:cNvPr id="121" name="Google Shape;121;p21"/>
          <p:cNvPicPr preferRelativeResize="0"/>
          <p:nvPr/>
        </p:nvPicPr>
        <p:blipFill>
          <a:blip r:embed="rId3">
            <a:alphaModFix/>
          </a:blip>
          <a:stretch>
            <a:fillRect/>
          </a:stretch>
        </p:blipFill>
        <p:spPr>
          <a:xfrm>
            <a:off x="4429688" y="2682475"/>
            <a:ext cx="1276350" cy="1228725"/>
          </a:xfrm>
          <a:prstGeom prst="rect">
            <a:avLst/>
          </a:prstGeom>
          <a:noFill/>
          <a:ln>
            <a:noFill/>
          </a:ln>
        </p:spPr>
      </p:pic>
      <p:pic>
        <p:nvPicPr>
          <p:cNvPr id="122" name="Google Shape;122;p21"/>
          <p:cNvPicPr preferRelativeResize="0"/>
          <p:nvPr/>
        </p:nvPicPr>
        <p:blipFill>
          <a:blip r:embed="rId4">
            <a:alphaModFix/>
          </a:blip>
          <a:stretch>
            <a:fillRect/>
          </a:stretch>
        </p:blipFill>
        <p:spPr>
          <a:xfrm>
            <a:off x="6415750" y="2701525"/>
            <a:ext cx="1209675" cy="1190625"/>
          </a:xfrm>
          <a:prstGeom prst="rect">
            <a:avLst/>
          </a:prstGeom>
          <a:noFill/>
          <a:ln>
            <a:noFill/>
          </a:ln>
        </p:spPr>
      </p:pic>
      <p:pic>
        <p:nvPicPr>
          <p:cNvPr id="123" name="Google Shape;123;p21"/>
          <p:cNvPicPr preferRelativeResize="0"/>
          <p:nvPr/>
        </p:nvPicPr>
        <p:blipFill>
          <a:blip r:embed="rId5">
            <a:alphaModFix/>
          </a:blip>
          <a:stretch>
            <a:fillRect/>
          </a:stretch>
        </p:blipFill>
        <p:spPr>
          <a:xfrm>
            <a:off x="311700" y="2501500"/>
            <a:ext cx="2884525" cy="2140875"/>
          </a:xfrm>
          <a:prstGeom prst="rect">
            <a:avLst/>
          </a:prstGeom>
          <a:noFill/>
          <a:ln>
            <a:noFill/>
          </a:ln>
        </p:spPr>
      </p:pic>
      <p:sp>
        <p:nvSpPr>
          <p:cNvPr id="124" name="Google Shape;124;p21"/>
          <p:cNvSpPr txBox="1"/>
          <p:nvPr/>
        </p:nvSpPr>
        <p:spPr>
          <a:xfrm>
            <a:off x="3760250" y="3241900"/>
            <a:ext cx="2073000" cy="147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Getting  </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information</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Into a student</a:t>
            </a:r>
            <a:endParaRPr>
              <a:latin typeface="Open Sans"/>
              <a:ea typeface="Open Sans"/>
              <a:cs typeface="Open Sans"/>
              <a:sym typeface="Open Sans"/>
            </a:endParaRPr>
          </a:p>
          <a:p>
            <a:pPr marL="0" lvl="0" indent="0" algn="l" rtl="0">
              <a:spcBef>
                <a:spcPts val="0"/>
              </a:spcBef>
              <a:spcAft>
                <a:spcPts val="0"/>
              </a:spcAft>
              <a:buNone/>
            </a:pPr>
            <a:r>
              <a:rPr lang="en" b="1">
                <a:latin typeface="Open Sans"/>
                <a:ea typeface="Open Sans"/>
                <a:cs typeface="Open Sans"/>
                <a:sym typeface="Open Sans"/>
              </a:rPr>
              <a:t>Providing instruction</a:t>
            </a:r>
            <a:r>
              <a:rPr lang="en">
                <a:latin typeface="Open Sans"/>
                <a:ea typeface="Open Sans"/>
                <a:cs typeface="Open Sans"/>
                <a:sym typeface="Open Sans"/>
              </a:rPr>
              <a:t> and practice of skills</a:t>
            </a:r>
            <a:endParaRPr>
              <a:latin typeface="Open Sans"/>
              <a:ea typeface="Open Sans"/>
              <a:cs typeface="Open Sans"/>
              <a:sym typeface="Open Sans"/>
            </a:endParaRPr>
          </a:p>
        </p:txBody>
      </p:sp>
      <p:sp>
        <p:nvSpPr>
          <p:cNvPr id="125" name="Google Shape;125;p21"/>
          <p:cNvSpPr txBox="1"/>
          <p:nvPr/>
        </p:nvSpPr>
        <p:spPr>
          <a:xfrm>
            <a:off x="6083575" y="3241900"/>
            <a:ext cx="2283000" cy="12288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Open Sans"/>
                <a:ea typeface="Open Sans"/>
                <a:cs typeface="Open Sans"/>
                <a:sym typeface="Open Sans"/>
              </a:rPr>
              <a:t>Getting </a:t>
            </a:r>
            <a:endParaRPr>
              <a:latin typeface="Open Sans"/>
              <a:ea typeface="Open Sans"/>
              <a:cs typeface="Open Sans"/>
              <a:sym typeface="Open Sans"/>
            </a:endParaRPr>
          </a:p>
          <a:p>
            <a:pPr marL="0" lvl="0" indent="0" algn="r" rtl="0">
              <a:spcBef>
                <a:spcPts val="0"/>
              </a:spcBef>
              <a:spcAft>
                <a:spcPts val="0"/>
              </a:spcAft>
              <a:buNone/>
            </a:pPr>
            <a:r>
              <a:rPr lang="en">
                <a:latin typeface="Open Sans"/>
                <a:ea typeface="Open Sans"/>
                <a:cs typeface="Open Sans"/>
                <a:sym typeface="Open Sans"/>
              </a:rPr>
              <a:t>information </a:t>
            </a:r>
            <a:endParaRPr>
              <a:latin typeface="Open Sans"/>
              <a:ea typeface="Open Sans"/>
              <a:cs typeface="Open Sans"/>
              <a:sym typeface="Open Sans"/>
            </a:endParaRPr>
          </a:p>
          <a:p>
            <a:pPr marL="0" lvl="0" indent="0" algn="r" rtl="0">
              <a:spcBef>
                <a:spcPts val="0"/>
              </a:spcBef>
              <a:spcAft>
                <a:spcPts val="0"/>
              </a:spcAft>
              <a:buNone/>
            </a:pPr>
            <a:r>
              <a:rPr lang="en">
                <a:latin typeface="Open Sans"/>
                <a:ea typeface="Open Sans"/>
                <a:cs typeface="Open Sans"/>
                <a:sym typeface="Open Sans"/>
              </a:rPr>
              <a:t>out of a student</a:t>
            </a:r>
            <a:endParaRPr>
              <a:latin typeface="Open Sans"/>
              <a:ea typeface="Open Sans"/>
              <a:cs typeface="Open Sans"/>
              <a:sym typeface="Open Sans"/>
            </a:endParaRPr>
          </a:p>
          <a:p>
            <a:pPr marL="0" lvl="0" indent="0" algn="r" rtl="0">
              <a:spcBef>
                <a:spcPts val="0"/>
              </a:spcBef>
              <a:spcAft>
                <a:spcPts val="0"/>
              </a:spcAft>
              <a:buNone/>
            </a:pPr>
            <a:r>
              <a:rPr lang="en" b="1">
                <a:latin typeface="Open Sans"/>
                <a:ea typeface="Open Sans"/>
                <a:cs typeface="Open Sans"/>
                <a:sym typeface="Open Sans"/>
              </a:rPr>
              <a:t>Assessing Knowledge,</a:t>
            </a:r>
            <a:r>
              <a:rPr lang="en">
                <a:latin typeface="Open Sans"/>
                <a:ea typeface="Open Sans"/>
                <a:cs typeface="Open Sans"/>
                <a:sym typeface="Open Sans"/>
              </a:rPr>
              <a:t> </a:t>
            </a:r>
            <a:endParaRPr>
              <a:latin typeface="Open Sans"/>
              <a:ea typeface="Open Sans"/>
              <a:cs typeface="Open Sans"/>
              <a:sym typeface="Open Sans"/>
            </a:endParaRPr>
          </a:p>
          <a:p>
            <a:pPr marL="0" lvl="0" indent="0" algn="r" rtl="0">
              <a:spcBef>
                <a:spcPts val="0"/>
              </a:spcBef>
              <a:spcAft>
                <a:spcPts val="0"/>
              </a:spcAft>
              <a:buNone/>
            </a:pPr>
            <a:r>
              <a:rPr lang="en">
                <a:latin typeface="Open Sans"/>
                <a:ea typeface="Open Sans"/>
                <a:cs typeface="Open Sans"/>
                <a:sym typeface="Open Sans"/>
              </a:rPr>
              <a:t> demonstrating </a:t>
            </a:r>
            <a:r>
              <a:rPr lang="en" b="1">
                <a:latin typeface="Open Sans"/>
                <a:ea typeface="Open Sans"/>
                <a:cs typeface="Open Sans"/>
                <a:sym typeface="Open Sans"/>
              </a:rPr>
              <a:t>skills </a:t>
            </a:r>
            <a:endParaRPr b="1">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3679</Words>
  <Application>Microsoft Office PowerPoint</Application>
  <PresentationFormat>On-screen Show (16:9)</PresentationFormat>
  <Paragraphs>396</Paragraphs>
  <Slides>36</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Arial</vt:lpstr>
      <vt:lpstr>Times New Roman</vt:lpstr>
      <vt:lpstr>Sniglet</vt:lpstr>
      <vt:lpstr>Raleway</vt:lpstr>
      <vt:lpstr>Verdana</vt:lpstr>
      <vt:lpstr>Patrick Hand SC</vt:lpstr>
      <vt:lpstr>PT Sans Narrow</vt:lpstr>
      <vt:lpstr>Lato</vt:lpstr>
      <vt:lpstr>Roboto</vt:lpstr>
      <vt:lpstr>Calibri</vt:lpstr>
      <vt:lpstr>Oswald</vt:lpstr>
      <vt:lpstr>Open Sans</vt:lpstr>
      <vt:lpstr>Tropic</vt:lpstr>
      <vt:lpstr>Individual Education Plans </vt:lpstr>
      <vt:lpstr>Test Your LD Knowledge</vt:lpstr>
      <vt:lpstr>Ministry of Education Policy and Resources</vt:lpstr>
      <vt:lpstr>Learning Disability Exceptionality                          p. A15-16  Special Education in Ontario Kindergarten to Grade 12 </vt:lpstr>
      <vt:lpstr>Learning Disability continued…                             p. A15-16  Special Education in Ontario Kindergarten to Grade 12</vt:lpstr>
      <vt:lpstr>Cognitive Ability and Executive Functioning</vt:lpstr>
      <vt:lpstr>Knowing the learning Profile is Key</vt:lpstr>
      <vt:lpstr>Learning Profile and Assessments</vt:lpstr>
      <vt:lpstr>PPM #8 on Accommodations </vt:lpstr>
      <vt:lpstr>“Educational programming should focus on cognitive potential of the student with a Learning Disability and NOT their academic achievement” </vt:lpstr>
      <vt:lpstr>Accommodations</vt:lpstr>
      <vt:lpstr>Strengths, Needs and Accommodations</vt:lpstr>
      <vt:lpstr>Operationalizing Strengths</vt:lpstr>
      <vt:lpstr>Accommodating  Needs</vt:lpstr>
      <vt:lpstr>Accommodating  Needs</vt:lpstr>
      <vt:lpstr>Continuum of Support</vt:lpstr>
      <vt:lpstr>PowerPoint Presentation</vt:lpstr>
      <vt:lpstr>UDL to Support Students with a Learning Disability</vt:lpstr>
      <vt:lpstr>Consideration for Guided Groups/Tiered Intervention</vt:lpstr>
      <vt:lpstr>PPM #8 on Modifications</vt:lpstr>
      <vt:lpstr>PowerPoint Presentation</vt:lpstr>
      <vt:lpstr>PowerPoint Presentation</vt:lpstr>
      <vt:lpstr>With Differentiated Instruction,teachers can differentiate: content of learning-Input (what students are going to learn, and when) process of learning-Process (types of tasks and activities) products of learning-Output (ways to demonstrate learning) affect/ environment of learning</vt:lpstr>
      <vt:lpstr>Alternative Programming</vt:lpstr>
      <vt:lpstr>Alternative Programming</vt:lpstr>
      <vt:lpstr>PowerPoint Presentation</vt:lpstr>
      <vt:lpstr>Example: Alternative Program: Organization</vt:lpstr>
      <vt:lpstr>Sample Report Card</vt:lpstr>
      <vt:lpstr>Transition Planning</vt:lpstr>
      <vt:lpstr>PowerPoint Presentation</vt:lpstr>
      <vt:lpstr>Students with LD Centered Transition Planning</vt:lpstr>
      <vt:lpstr>Steps to Transition Planning</vt:lpstr>
      <vt:lpstr>Post Secondary &amp; Beyond  Points to Consider </vt:lpstr>
      <vt:lpstr>Resources</vt:lpstr>
      <vt:lpstr>We Welcome Your Feedback Please type in the link in your address bar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Individual Education Plans</dc:title>
  <dc:creator>Jessica Kennedy</dc:creator>
  <cp:lastModifiedBy>Jessica Kennedy</cp:lastModifiedBy>
  <cp:revision>1</cp:revision>
  <dcterms:modified xsi:type="dcterms:W3CDTF">2022-05-11T19:28:51Z</dcterms:modified>
</cp:coreProperties>
</file>