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68" r:id="rId3"/>
    <p:sldId id="288" r:id="rId4"/>
    <p:sldId id="269" r:id="rId5"/>
    <p:sldId id="272" r:id="rId6"/>
    <p:sldId id="276" r:id="rId7"/>
    <p:sldId id="279" r:id="rId8"/>
    <p:sldId id="277" r:id="rId9"/>
    <p:sldId id="280" r:id="rId10"/>
    <p:sldId id="286" r:id="rId11"/>
    <p:sldId id="281" r:id="rId12"/>
    <p:sldId id="282" r:id="rId13"/>
    <p:sldId id="274" r:id="rId14"/>
    <p:sldId id="287" r:id="rId15"/>
    <p:sldId id="263" r:id="rId16"/>
    <p:sldId id="264" r:id="rId17"/>
    <p:sldId id="265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  <a:srgbClr val="FF3399"/>
    <a:srgbClr val="FAC09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Sheet1!$A$2:$A$12</c:f>
              <c:strCache>
                <c:ptCount val="11"/>
                <c:pt idx="0">
                  <c:v>2007-08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  <c:pt idx="9">
                  <c:v>2016-17</c:v>
                </c:pt>
                <c:pt idx="10">
                  <c:v>2017-18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1063</c:v>
                </c:pt>
                <c:pt idx="1">
                  <c:v>1157</c:v>
                </c:pt>
                <c:pt idx="2">
                  <c:v>1298</c:v>
                </c:pt>
                <c:pt idx="3">
                  <c:v>1473</c:v>
                </c:pt>
                <c:pt idx="4">
                  <c:v>1520</c:v>
                </c:pt>
                <c:pt idx="5">
                  <c:v>1735</c:v>
                </c:pt>
                <c:pt idx="6">
                  <c:v>1843</c:v>
                </c:pt>
                <c:pt idx="7">
                  <c:v>2073</c:v>
                </c:pt>
                <c:pt idx="8">
                  <c:v>2228</c:v>
                </c:pt>
                <c:pt idx="9">
                  <c:v>2950</c:v>
                </c:pt>
                <c:pt idx="10">
                  <c:v>3383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E8-435D-9491-C622C8ED8B8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strRef>
              <c:f>Sheet1!$A$2:$A$12</c:f>
              <c:strCache>
                <c:ptCount val="11"/>
                <c:pt idx="0">
                  <c:v>2007-08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  <c:pt idx="9">
                  <c:v>2016-17</c:v>
                </c:pt>
                <c:pt idx="10">
                  <c:v>2017-18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01-F9E8-435D-9491-C622C8ED8B8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Sheet1!$A$2:$A$12</c:f>
              <c:strCache>
                <c:ptCount val="11"/>
                <c:pt idx="0">
                  <c:v>2007-08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  <c:pt idx="9">
                  <c:v>2016-17</c:v>
                </c:pt>
                <c:pt idx="10">
                  <c:v>2017-18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02-F9E8-435D-9491-C622C8ED8B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64"/>
        <c:axId val="251369600"/>
        <c:axId val="251371232"/>
      </c:barChart>
      <c:catAx>
        <c:axId val="2513696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Academic  Year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251371232"/>
        <c:crosses val="autoZero"/>
        <c:auto val="1"/>
        <c:lblAlgn val="ctr"/>
        <c:lblOffset val="100"/>
        <c:noMultiLvlLbl val="0"/>
      </c:catAx>
      <c:valAx>
        <c:axId val="251371232"/>
        <c:scaling>
          <c:orientation val="minMax"/>
          <c:max val="3500"/>
          <c:min val="10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dirty="0"/>
                  <a:t>Number of Students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51369600"/>
        <c:crosses val="autoZero"/>
        <c:crossBetween val="between"/>
      </c:valAx>
    </c:plotArea>
    <c:plotVisOnly val="1"/>
    <c:dispBlanksAs val="gap"/>
    <c:showDLblsOverMax val="0"/>
  </c:chart>
  <c:spPr>
    <a:ln>
      <a:noFill/>
    </a:ln>
    <a:effectLst/>
  </c:spPr>
  <c:txPr>
    <a:bodyPr/>
    <a:lstStyle/>
    <a:p>
      <a:pPr>
        <a:defRPr sz="1800" baseline="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AE834-62DB-4AAB-BDE7-AB864711D6D2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AC455-6DBA-4916-8810-0E8B2B25B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64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Title Page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669E8-6D21-0846-A3A4-0F8ECB872C8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621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Title Page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669E8-6D21-0846-A3A4-0F8ECB872C8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621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Title Page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669E8-6D21-0846-A3A4-0F8ECB872C8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621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Title Page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669E8-6D21-0846-A3A4-0F8ECB872C8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621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D5E-A4F8-4A40-B17B-2E86626FA3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10FE-7406-6D41-AEB5-EEE0D45B8D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754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D5E-A4F8-4A40-B17B-2E86626FA3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10FE-7406-6D41-AEB5-EEE0D45B8D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435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D5E-A4F8-4A40-B17B-2E86626FA3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10FE-7406-6D41-AEB5-EEE0D45B8D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672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D5E-A4F8-4A40-B17B-2E86626FA3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10FE-7406-6D41-AEB5-EEE0D45B8D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475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D5E-A4F8-4A40-B17B-2E86626FA3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10FE-7406-6D41-AEB5-EEE0D45B8D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732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D5E-A4F8-4A40-B17B-2E86626FA3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10FE-7406-6D41-AEB5-EEE0D45B8D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44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D5E-A4F8-4A40-B17B-2E86626FA3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10FE-7406-6D41-AEB5-EEE0D45B8D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299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D5E-A4F8-4A40-B17B-2E86626FA3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10FE-7406-6D41-AEB5-EEE0D45B8D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812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D5E-A4F8-4A40-B17B-2E86626FA3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10FE-7406-6D41-AEB5-EEE0D45B8D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369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D5E-A4F8-4A40-B17B-2E86626FA3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10FE-7406-6D41-AEB5-EEE0D45B8D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5713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D5E-A4F8-4A40-B17B-2E86626FA3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10FE-7406-6D41-AEB5-EEE0D45B8D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544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DC57D5E-A4F8-4A40-B17B-2E86626FA3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5/9/2022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BBE10FE-7406-6D41-AEB5-EEE0D45B8D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55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sdc.uwo.ca/learning" TargetMode="Externa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g"/><Relationship Id="rId4" Type="http://schemas.openxmlformats.org/officeDocument/2006/relationships/hyperlink" Target="http://www.success.uwo.ca/new_students/leadership__mentorship_program/index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hyperlink" Target="http://www.sdc.uwo.ca/psych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Welcome to SSD at Western!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666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24200" y="62484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7030A0"/>
                </a:solidFill>
              </a:rPr>
              <a:t>Services for Students with Disabilities (SSD)</a:t>
            </a:r>
          </a:p>
        </p:txBody>
      </p:sp>
    </p:spTree>
    <p:extLst>
      <p:ext uri="{BB962C8B-B14F-4D97-AF65-F5344CB8AC3E}">
        <p14:creationId xmlns:p14="http://schemas.microsoft.com/office/powerpoint/2010/main" val="2725508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95400"/>
            <a:ext cx="7619048" cy="4438096"/>
          </a:xfrm>
        </p:spPr>
      </p:pic>
      <p:sp>
        <p:nvSpPr>
          <p:cNvPr id="3" name="TextBox 2"/>
          <p:cNvSpPr txBox="1"/>
          <p:nvPr/>
        </p:nvSpPr>
        <p:spPr>
          <a:xfrm>
            <a:off x="762000" y="381000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Arranging Accommodations</a:t>
            </a:r>
          </a:p>
        </p:txBody>
      </p:sp>
    </p:spTree>
    <p:extLst>
      <p:ext uri="{BB962C8B-B14F-4D97-AF65-F5344CB8AC3E}">
        <p14:creationId xmlns:p14="http://schemas.microsoft.com/office/powerpoint/2010/main" val="3385273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14400"/>
            <a:ext cx="7580953" cy="4000000"/>
          </a:xfrm>
        </p:spPr>
      </p:pic>
    </p:spTree>
    <p:extLst>
      <p:ext uri="{BB962C8B-B14F-4D97-AF65-F5344CB8AC3E}">
        <p14:creationId xmlns:p14="http://schemas.microsoft.com/office/powerpoint/2010/main" val="240538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Successful students who use SSD…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Contact their SSD counsellor as soon as they have registered in new courses each year</a:t>
            </a:r>
          </a:p>
          <a:p>
            <a:r>
              <a:rPr lang="en-US" dirty="0">
                <a:solidFill>
                  <a:schemeClr val="bg1"/>
                </a:solidFill>
              </a:rPr>
              <a:t>Make requests for test accommodations from Accommodated Exam Services on time</a:t>
            </a:r>
          </a:p>
          <a:p>
            <a:r>
              <a:rPr lang="en-US" dirty="0">
                <a:solidFill>
                  <a:schemeClr val="bg1"/>
                </a:solidFill>
              </a:rPr>
              <a:t>Consider reducing their </a:t>
            </a:r>
            <a:r>
              <a:rPr lang="en-US" dirty="0" err="1">
                <a:solidFill>
                  <a:schemeClr val="bg1"/>
                </a:solidFill>
              </a:rPr>
              <a:t>courseload</a:t>
            </a:r>
            <a:r>
              <a:rPr lang="en-US" dirty="0">
                <a:solidFill>
                  <a:schemeClr val="bg1"/>
                </a:solidFill>
              </a:rPr>
              <a:t> in order to better manage their studies </a:t>
            </a:r>
          </a:p>
          <a:p>
            <a:r>
              <a:rPr lang="en-US" dirty="0">
                <a:solidFill>
                  <a:schemeClr val="bg1"/>
                </a:solidFill>
              </a:rPr>
              <a:t>Are aware of how well they are doing in each course and ask for help early</a:t>
            </a:r>
          </a:p>
        </p:txBody>
      </p:sp>
    </p:spTree>
    <p:extLst>
      <p:ext uri="{BB962C8B-B14F-4D97-AF65-F5344CB8AC3E}">
        <p14:creationId xmlns:p14="http://schemas.microsoft.com/office/powerpoint/2010/main" val="3305857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Other supports SSD provides….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Assistive technology consultation and training</a:t>
            </a:r>
          </a:p>
          <a:p>
            <a:r>
              <a:rPr lang="en-US" dirty="0">
                <a:solidFill>
                  <a:schemeClr val="bg1"/>
                </a:solidFill>
              </a:rPr>
              <a:t>Print materials in alternative formats</a:t>
            </a:r>
          </a:p>
          <a:p>
            <a:r>
              <a:rPr lang="en-US" dirty="0">
                <a:solidFill>
                  <a:schemeClr val="bg1"/>
                </a:solidFill>
              </a:rPr>
              <a:t>Learning strategy instruction</a:t>
            </a:r>
          </a:p>
          <a:p>
            <a:r>
              <a:rPr lang="en-US" dirty="0">
                <a:solidFill>
                  <a:schemeClr val="bg1"/>
                </a:solidFill>
              </a:rPr>
              <a:t>Accessible campus transportation</a:t>
            </a:r>
          </a:p>
          <a:p>
            <a:r>
              <a:rPr lang="en-US" dirty="0">
                <a:solidFill>
                  <a:schemeClr val="bg1"/>
                </a:solidFill>
              </a:rPr>
              <a:t>Interpreter/Note-taking service for students who are deaf or hard of hearing</a:t>
            </a:r>
          </a:p>
          <a:p>
            <a:r>
              <a:rPr lang="en-US" dirty="0">
                <a:solidFill>
                  <a:schemeClr val="bg1"/>
                </a:solidFill>
              </a:rPr>
              <a:t>Access to study spaces on campus (distraction-reduced, technology-equipped)</a:t>
            </a:r>
          </a:p>
        </p:txBody>
      </p:sp>
    </p:spTree>
    <p:extLst>
      <p:ext uri="{BB962C8B-B14F-4D97-AF65-F5344CB8AC3E}">
        <p14:creationId xmlns:p14="http://schemas.microsoft.com/office/powerpoint/2010/main" val="1947871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712464" y="4754880"/>
            <a:ext cx="4434840" cy="1179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4000" y="1700784"/>
            <a:ext cx="8890000" cy="4425696"/>
          </a:xfrm>
        </p:spPr>
        <p:txBody>
          <a:bodyPr numCol="1">
            <a:normAutofit/>
          </a:bodyPr>
          <a:lstStyle/>
          <a:p>
            <a:pPr indent="0">
              <a:buNone/>
            </a:pPr>
            <a:r>
              <a:rPr lang="en-US" sz="2000" dirty="0"/>
              <a:t>The goal of </a:t>
            </a:r>
            <a:r>
              <a:rPr lang="en-US" sz="2000" b="1" dirty="0">
                <a:solidFill>
                  <a:srgbClr val="5A29AB"/>
                </a:solidFill>
              </a:rPr>
              <a:t>Western's Learning Skills Services</a:t>
            </a:r>
            <a:r>
              <a:rPr lang="en-US" sz="2000" dirty="0"/>
              <a:t> is to make good students even better students. The </a:t>
            </a:r>
            <a:r>
              <a:rPr lang="en-US" sz="2000" dirty="0" err="1"/>
              <a:t>counsellors</a:t>
            </a:r>
            <a:r>
              <a:rPr lang="en-US" sz="2000" dirty="0"/>
              <a:t> answer questions and provide advice on how to be successful at Western. They help students develop new skills or strengthen existing academic skills. Students can choose from a variety of services: </a:t>
            </a:r>
          </a:p>
          <a:p>
            <a:pPr indent="0">
              <a:buNone/>
            </a:pPr>
            <a:endParaRPr lang="en-US" sz="2000" dirty="0"/>
          </a:p>
          <a:p>
            <a:pPr indent="0">
              <a:buFont typeface="Wingdings" pitchFamily="2" charset="2"/>
              <a:buChar char="Ø"/>
            </a:pPr>
            <a:r>
              <a:rPr lang="en-US" sz="2000" dirty="0"/>
              <a:t>make an </a:t>
            </a:r>
            <a:r>
              <a:rPr lang="en-US" sz="2000" b="1" dirty="0"/>
              <a:t>individual appointment </a:t>
            </a:r>
            <a:r>
              <a:rPr lang="en-US" sz="2000" dirty="0"/>
              <a:t>with a learning skills counsellor, </a:t>
            </a:r>
          </a:p>
          <a:p>
            <a:pPr indent="0">
              <a:buFont typeface="Wingdings" pitchFamily="2" charset="2"/>
              <a:buChar char="Ø"/>
            </a:pPr>
            <a:r>
              <a:rPr lang="en-US" sz="2000" dirty="0"/>
              <a:t>attend </a:t>
            </a:r>
            <a:r>
              <a:rPr lang="en-US" sz="2000" b="1" dirty="0"/>
              <a:t>learning skills presentations</a:t>
            </a:r>
            <a:r>
              <a:rPr lang="en-US" sz="2000" dirty="0"/>
              <a:t>, </a:t>
            </a:r>
          </a:p>
          <a:p>
            <a:pPr indent="0">
              <a:buFont typeface="Wingdings" pitchFamily="2" charset="2"/>
              <a:buChar char="Ø"/>
            </a:pPr>
            <a:r>
              <a:rPr lang="en-US" sz="2000" dirty="0"/>
              <a:t>drop by SDC's </a:t>
            </a:r>
            <a:r>
              <a:rPr lang="en-US" sz="2000" b="1" dirty="0"/>
              <a:t>Learning Help Centre</a:t>
            </a:r>
            <a:r>
              <a:rPr lang="en-US" sz="2000" dirty="0"/>
              <a:t>, </a:t>
            </a:r>
          </a:p>
          <a:p>
            <a:pPr indent="0">
              <a:buFont typeface="Wingdings" pitchFamily="2" charset="2"/>
              <a:buChar char="Ø"/>
            </a:pPr>
            <a:r>
              <a:rPr lang="en-US" sz="2000" dirty="0"/>
              <a:t>or receive helpful information via </a:t>
            </a:r>
            <a:r>
              <a:rPr lang="en-US" sz="2000" b="1" dirty="0"/>
              <a:t>e-mail</a:t>
            </a:r>
            <a:endParaRPr lang="en-US" sz="2000" dirty="0"/>
          </a:p>
          <a:p>
            <a:pPr indent="0">
              <a:buFont typeface="Wingdings" pitchFamily="2" charset="2"/>
              <a:buChar char="Ø"/>
            </a:pPr>
            <a:r>
              <a:rPr lang="en-US" sz="2000" dirty="0"/>
              <a:t>information on important </a:t>
            </a:r>
            <a:r>
              <a:rPr lang="en-US" sz="2000" b="1" dirty="0"/>
              <a:t>learning skills topics </a:t>
            </a:r>
            <a:r>
              <a:rPr lang="en-US" sz="2000" dirty="0"/>
              <a:t>is available </a:t>
            </a:r>
            <a:r>
              <a:rPr lang="en-US" sz="2000" b="1" dirty="0"/>
              <a:t>online</a:t>
            </a:r>
          </a:p>
          <a:p>
            <a:pPr indent="0">
              <a:buFont typeface="Wingdings" pitchFamily="2" charset="2"/>
              <a:buChar char="Ø"/>
            </a:pPr>
            <a:endParaRPr lang="en-US" sz="2000" b="1" dirty="0"/>
          </a:p>
          <a:p>
            <a:pPr indent="0">
              <a:buNone/>
            </a:pPr>
            <a:r>
              <a:rPr lang="en-US" sz="2000" b="1" dirty="0"/>
              <a:t>Learning Skills Services is open to all Western students!</a:t>
            </a:r>
          </a:p>
          <a:p>
            <a:pPr indent="0">
              <a:buFont typeface="Wingdings" pitchFamily="2" charset="2"/>
              <a:buChar char="Ø"/>
            </a:pPr>
            <a:endParaRPr lang="en-US" sz="2000" b="1" dirty="0"/>
          </a:p>
        </p:txBody>
      </p:sp>
      <p:pic>
        <p:nvPicPr>
          <p:cNvPr id="3074" name="Picture 2" descr="LSS main pictu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9895" y="201548"/>
            <a:ext cx="1782953" cy="103914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41181" y="201548"/>
            <a:ext cx="6083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5A29AB"/>
                </a:solidFill>
              </a:rPr>
              <a:t>Learning Skills Services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41181" y="970989"/>
            <a:ext cx="587980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hlinkClick r:id="rId5"/>
              </a:rPr>
              <a:t>http://www.sdc.uwo.ca/learning</a:t>
            </a:r>
            <a:endParaRPr lang="en-US" sz="3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08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63"/>
            <a:ext cx="9144000" cy="685800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712464" y="4754880"/>
            <a:ext cx="4434840" cy="1179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61907" y="552893"/>
            <a:ext cx="5709684" cy="1244009"/>
          </a:xfrm>
        </p:spPr>
        <p:txBody>
          <a:bodyPr numCol="1">
            <a:noAutofit/>
          </a:bodyPr>
          <a:lstStyle/>
          <a:p>
            <a:pPr indent="0">
              <a:buNone/>
            </a:pPr>
            <a:r>
              <a:rPr lang="en-US" sz="2000" dirty="0"/>
              <a:t>The </a:t>
            </a:r>
            <a:r>
              <a:rPr lang="en-US" sz="2400" b="1" dirty="0">
                <a:solidFill>
                  <a:srgbClr val="6600CC"/>
                </a:solidFill>
              </a:rPr>
              <a:t>Leadership and Mentorship Program </a:t>
            </a:r>
            <a:r>
              <a:rPr lang="en-US" sz="2000" dirty="0"/>
              <a:t>(</a:t>
            </a:r>
            <a:r>
              <a:rPr lang="en-US" sz="2400" dirty="0"/>
              <a:t>LAMP 1.0</a:t>
            </a:r>
            <a:r>
              <a:rPr lang="en-US" sz="2000" dirty="0"/>
              <a:t>) connects new students with a Peer Mentor from their Faculty or Program  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2139" y="1917147"/>
            <a:ext cx="83690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72140" y="1917147"/>
            <a:ext cx="85178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00CC"/>
                </a:solidFill>
              </a:rPr>
              <a:t>LAMP 1.0 mentors</a:t>
            </a:r>
            <a:r>
              <a:rPr lang="en-US" dirty="0">
                <a:solidFill>
                  <a:srgbClr val="6600CC"/>
                </a:solidFill>
              </a:rPr>
              <a:t> </a:t>
            </a:r>
            <a:r>
              <a:rPr lang="en-US" dirty="0"/>
              <a:t>are high caliber student leaders representing all faculties who are carefully selected and extensively trained. For all LAMP Leaders, the first-year experience is still a fresh memory, and they are sensitive to the challenges faced by first-year students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2139" y="3337473"/>
            <a:ext cx="83690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LAMP Mentors are committed to:</a:t>
            </a:r>
          </a:p>
          <a:p>
            <a:pPr>
              <a:buFont typeface="Wingdings" pitchFamily="2" charset="2"/>
              <a:buChar char="ü"/>
            </a:pPr>
            <a:r>
              <a:rPr lang="en-US" b="1" dirty="0"/>
              <a:t> </a:t>
            </a:r>
            <a:r>
              <a:rPr lang="en-US" dirty="0"/>
              <a:t>Ensuring that all first year students are welcomed to Western in a positive and healthy manner. 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Meeting the needs of first-year by maintaining regular contact with fist-year students via phone and email. 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Providing information about resources both on and off-campus. 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Providing a support network for first-year students  through academic, social and personal development.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9490" y="5718188"/>
            <a:ext cx="87305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hlinkClick r:id="rId4"/>
              </a:rPr>
              <a:t>http://www.success.uwo.ca/new_students/leadership__mentorship_program/index.html</a:t>
            </a:r>
            <a:endParaRPr lang="en-US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2" y="581089"/>
            <a:ext cx="3632433" cy="103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5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712464" y="4754880"/>
            <a:ext cx="4434840" cy="1179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5069" y="587689"/>
            <a:ext cx="848830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5A29AB"/>
                </a:solidFill>
              </a:rPr>
              <a:t>TUTORING AT WESTERN</a:t>
            </a:r>
          </a:p>
          <a:p>
            <a:r>
              <a:rPr lang="en-US" dirty="0"/>
              <a:t>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6846" y="1840203"/>
            <a:ext cx="785615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/>
              <a:t>Generally offered by graduate students or upper year undergraduate students by private arrangement</a:t>
            </a:r>
          </a:p>
          <a:p>
            <a:pPr lvl="1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/>
              <a:t>Tutors will advertise their areas of expertise and availability online at Western’s tutor registry website.</a:t>
            </a:r>
          </a:p>
          <a:p>
            <a:pPr lvl="1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/>
              <a:t>The website is maintained by staff volunteers and is provided as a service only.  It can only be accessed by Western students. Tutors are not screened or trained, so students are encouraged to use caution when contacting and meeting tutors. </a:t>
            </a:r>
          </a:p>
          <a:p>
            <a:pPr lvl="1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/>
              <a:t>Tutors will also advertise on </a:t>
            </a:r>
            <a:r>
              <a:rPr lang="en-US" b="1" dirty="0" err="1"/>
              <a:t>Kijiji</a:t>
            </a:r>
            <a:r>
              <a:rPr lang="en-US" b="1" dirty="0"/>
              <a:t>.  </a:t>
            </a:r>
            <a:r>
              <a:rPr lang="en-US" b="1" u="sng" dirty="0"/>
              <a:t>Be extremely cautious </a:t>
            </a:r>
            <a:r>
              <a:rPr lang="en-US" b="1" dirty="0"/>
              <a:t>if you use </a:t>
            </a:r>
            <a:r>
              <a:rPr lang="en-US" b="1" dirty="0" err="1"/>
              <a:t>Kijiji</a:t>
            </a:r>
            <a:r>
              <a:rPr lang="en-US" b="1" dirty="0"/>
              <a:t> to locate a tutor because anyone can post there.</a:t>
            </a:r>
          </a:p>
          <a:p>
            <a:pPr lvl="1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/>
              <a:t>Your professor may be able to suggest someone who can tutor their course content.</a:t>
            </a:r>
          </a:p>
          <a:p>
            <a:endParaRPr lang="en-US" dirty="0"/>
          </a:p>
        </p:txBody>
      </p:sp>
      <p:pic>
        <p:nvPicPr>
          <p:cNvPr id="13313" name="Picture 1" descr="C:\Documents and Settings\mlorch2\Local Settings\Temporary Internet Files\Content.IE5\1TMC5C5L\MC900338458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0313" y="151596"/>
            <a:ext cx="1813255" cy="14209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487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712464" y="4754880"/>
            <a:ext cx="4434840" cy="1179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3285" y="1969600"/>
            <a:ext cx="8666716" cy="4702695"/>
          </a:xfrm>
        </p:spPr>
        <p:txBody>
          <a:bodyPr numCol="1">
            <a:normAutofit fontScale="55000" lnSpcReduction="20000"/>
          </a:bodyPr>
          <a:lstStyle/>
          <a:p>
            <a:pPr indent="0">
              <a:buNone/>
            </a:pPr>
            <a:r>
              <a:rPr lang="en-US" sz="4200" dirty="0"/>
              <a:t>Psychological Services offers </a:t>
            </a:r>
            <a:r>
              <a:rPr lang="en-US" sz="4200" b="1" dirty="0"/>
              <a:t>individual counselling and group workshops</a:t>
            </a:r>
            <a:r>
              <a:rPr lang="en-US" sz="4200" dirty="0"/>
              <a:t> for a wide range of concerns faced by students such as:</a:t>
            </a:r>
          </a:p>
          <a:p>
            <a:pPr indent="0">
              <a:buNone/>
            </a:pPr>
            <a:endParaRPr lang="en-US" sz="2000" dirty="0"/>
          </a:p>
          <a:p>
            <a:pPr marL="760050" lvl="1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sz="2600" dirty="0">
                <a:latin typeface="Arial Narrow" pitchFamily="34" charset="0"/>
              </a:rPr>
              <a:t>Relationship Issues		Decision-making Issues 		Sexuality			Loneliness</a:t>
            </a:r>
          </a:p>
          <a:p>
            <a:pPr marL="760050" lvl="1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sz="2600" dirty="0">
                <a:latin typeface="Arial Narrow" pitchFamily="34" charset="0"/>
              </a:rPr>
              <a:t>Adjustment Issues		Social Anxiety				Stress				Depression/Anxiety 	</a:t>
            </a:r>
            <a:br>
              <a:rPr lang="en-US" sz="2600" dirty="0">
                <a:latin typeface="Arial Narrow" pitchFamily="34" charset="0"/>
              </a:rPr>
            </a:br>
            <a:r>
              <a:rPr lang="en-US" sz="2600" dirty="0">
                <a:latin typeface="Arial Narrow" pitchFamily="34" charset="0"/>
              </a:rPr>
              <a:t>Self Esteem Issues		Abuse Issues				</a:t>
            </a:r>
            <a:r>
              <a:rPr lang="en-US" sz="2600" dirty="0"/>
              <a:t>and more….</a:t>
            </a:r>
            <a:br>
              <a:rPr lang="en-US" sz="2600" dirty="0">
                <a:latin typeface="Arial Narrow" pitchFamily="34" charset="0"/>
              </a:rPr>
            </a:br>
            <a:r>
              <a:rPr lang="en-US" sz="2600" dirty="0"/>
              <a:t>				</a:t>
            </a:r>
          </a:p>
          <a:p>
            <a:pPr marL="360000" indent="0">
              <a:spcBef>
                <a:spcPts val="0"/>
              </a:spcBef>
              <a:buNone/>
            </a:pPr>
            <a:endParaRPr lang="en-US" sz="2000" b="1" dirty="0"/>
          </a:p>
          <a:p>
            <a:pPr marL="360000" indent="0">
              <a:spcBef>
                <a:spcPts val="0"/>
              </a:spcBef>
              <a:buNone/>
            </a:pPr>
            <a:r>
              <a:rPr lang="en-US" sz="4400" dirty="0"/>
              <a:t>The following are some of the </a:t>
            </a:r>
            <a:r>
              <a:rPr lang="en-US" sz="4400" b="1" dirty="0"/>
              <a:t>group workshops </a:t>
            </a:r>
            <a:r>
              <a:rPr lang="en-US" sz="4400" dirty="0"/>
              <a:t>that have been offered by Psychological Services:</a:t>
            </a:r>
          </a:p>
          <a:p>
            <a:pPr marL="360000" indent="0">
              <a:spcBef>
                <a:spcPts val="0"/>
              </a:spcBef>
              <a:buNone/>
            </a:pPr>
            <a:endParaRPr lang="en-US" sz="2000" dirty="0"/>
          </a:p>
          <a:p>
            <a:pPr marL="760050" lvl="1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2600" dirty="0">
                <a:latin typeface="Arial Narrow" pitchFamily="34" charset="0"/>
              </a:rPr>
              <a:t>Emotion Regulation Group			Distress Tolerance Group		Social Anxiety Group</a:t>
            </a:r>
            <a:br>
              <a:rPr lang="en-US" sz="2600" dirty="0">
                <a:latin typeface="Arial Narrow" pitchFamily="34" charset="0"/>
              </a:rPr>
            </a:br>
            <a:r>
              <a:rPr lang="en-US" sz="2600" dirty="0">
                <a:latin typeface="Arial Narrow" pitchFamily="34" charset="0"/>
              </a:rPr>
              <a:t>Managing Anxiety and Stress Group		Mindfulness Meditation Group	</a:t>
            </a:r>
            <a:br>
              <a:rPr lang="en-US" sz="2600" dirty="0">
                <a:latin typeface="Arial Narrow" pitchFamily="34" charset="0"/>
              </a:rPr>
            </a:br>
            <a:r>
              <a:rPr lang="en-US" sz="2600" dirty="0">
                <a:latin typeface="Arial Narrow" pitchFamily="34" charset="0"/>
              </a:rPr>
              <a:t>Public Speaking Anxiety Group		Healthy Relationships and Effective Communication Group</a:t>
            </a:r>
            <a:br>
              <a:rPr lang="en-US" sz="2600" dirty="0">
                <a:latin typeface="Arial Narrow" pitchFamily="34" charset="0"/>
              </a:rPr>
            </a:br>
            <a:endParaRPr lang="en-US" sz="2600" dirty="0"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06813" y="185583"/>
            <a:ext cx="578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5A29AB"/>
                </a:solidFill>
              </a:rPr>
              <a:t>Psychological Services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06813" y="1016580"/>
            <a:ext cx="59432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hlinkClick r:id="rId4"/>
              </a:rPr>
              <a:t>http://www.sdc.uwo.ca/psych</a:t>
            </a:r>
            <a:r>
              <a:rPr lang="en-US" sz="2000" b="1" dirty="0"/>
              <a:t> </a:t>
            </a:r>
          </a:p>
        </p:txBody>
      </p:sp>
      <p:pic>
        <p:nvPicPr>
          <p:cNvPr id="2050" name="Picture 2" descr="new morning sunris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3285" y="185583"/>
            <a:ext cx="2121281" cy="1515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9205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5639"/>
            <a:ext cx="8229600" cy="1008878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Students Seeking Support through SSD for any Type of Disability</a:t>
            </a:r>
            <a:br>
              <a:rPr lang="en-US" sz="3600" dirty="0">
                <a:solidFill>
                  <a:schemeClr val="bg1">
                    <a:lumMod val="75000"/>
                  </a:schemeClr>
                </a:solidFill>
              </a:rPr>
            </a:br>
            <a:endParaRPr lang="en-US" sz="3600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41090" y="132336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7076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SSD - Who are we?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705600" cy="42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610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 accommodation is not….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991600" cy="2667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… an unfair advantage.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… necessarily taken from a student’s high school IEP.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… every recommendation from a psychologist’s report.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16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862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Examples of Accommodations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access to alternative format textbooks (e.g., electronic, Braille)</a:t>
            </a:r>
          </a:p>
          <a:p>
            <a:r>
              <a:rPr lang="en-US" dirty="0">
                <a:solidFill>
                  <a:schemeClr val="bg1"/>
                </a:solidFill>
              </a:rPr>
              <a:t>access to accessible versions of </a:t>
            </a:r>
            <a:r>
              <a:rPr lang="en-US" dirty="0" err="1">
                <a:solidFill>
                  <a:schemeClr val="bg1"/>
                </a:solidFill>
              </a:rPr>
              <a:t>powerpoint</a:t>
            </a:r>
            <a:r>
              <a:rPr lang="en-US" dirty="0">
                <a:solidFill>
                  <a:schemeClr val="bg1"/>
                </a:solidFill>
              </a:rPr>
              <a:t> slides and other documents on course websites</a:t>
            </a:r>
          </a:p>
          <a:p>
            <a:r>
              <a:rPr lang="en-US" dirty="0">
                <a:solidFill>
                  <a:schemeClr val="bg1"/>
                </a:solidFill>
              </a:rPr>
              <a:t>use of sign-language interpreters in class</a:t>
            </a:r>
          </a:p>
          <a:p>
            <a:r>
              <a:rPr lang="en-US" dirty="0">
                <a:solidFill>
                  <a:schemeClr val="bg1"/>
                </a:solidFill>
              </a:rPr>
              <a:t>use of an FM system in class</a:t>
            </a:r>
          </a:p>
          <a:p>
            <a:r>
              <a:rPr lang="en-US" dirty="0">
                <a:solidFill>
                  <a:schemeClr val="bg1"/>
                </a:solidFill>
              </a:rPr>
              <a:t>permission to tape record lectures</a:t>
            </a:r>
          </a:p>
          <a:p>
            <a:r>
              <a:rPr lang="en-US" dirty="0">
                <a:solidFill>
                  <a:schemeClr val="bg1"/>
                </a:solidFill>
              </a:rPr>
              <a:t>writing exams in a quiet location</a:t>
            </a:r>
          </a:p>
          <a:p>
            <a:r>
              <a:rPr lang="en-US" dirty="0">
                <a:solidFill>
                  <a:schemeClr val="bg1"/>
                </a:solidFill>
              </a:rPr>
              <a:t>use of extra time when writing exams</a:t>
            </a:r>
          </a:p>
          <a:p>
            <a:r>
              <a:rPr lang="en-US" dirty="0">
                <a:solidFill>
                  <a:schemeClr val="bg1"/>
                </a:solidFill>
              </a:rPr>
              <a:t>use of assistive technology when writing exams (e.g., a computer equipped with specialized software)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102834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727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76400"/>
            <a:ext cx="7590477" cy="3600000"/>
          </a:xfrm>
        </p:spPr>
      </p:pic>
      <p:sp>
        <p:nvSpPr>
          <p:cNvPr id="3" name="TextBox 2"/>
          <p:cNvSpPr txBox="1"/>
          <p:nvPr/>
        </p:nvSpPr>
        <p:spPr>
          <a:xfrm>
            <a:off x="762000" y="381000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Arranging Accommodations</a:t>
            </a:r>
          </a:p>
        </p:txBody>
      </p:sp>
    </p:spTree>
    <p:extLst>
      <p:ext uri="{BB962C8B-B14F-4D97-AF65-F5344CB8AC3E}">
        <p14:creationId xmlns:p14="http://schemas.microsoft.com/office/powerpoint/2010/main" val="2332946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documentation is needed?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Must come from a professional who is qualified to diagnose the condition and to comment on associated difficulties that may arise at university 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Can be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A completed documentation form 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A report from diagnosing professional (LD, ADHD)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An IEP may be sufficient for a student’s first year</a:t>
            </a:r>
          </a:p>
          <a:p>
            <a:pPr lvl="1"/>
            <a:endParaRPr lang="en-US" sz="24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Documentation is kept in a students file at SSD and not shared with any other part of the university</a:t>
            </a:r>
          </a:p>
        </p:txBody>
      </p:sp>
    </p:spTree>
    <p:extLst>
      <p:ext uri="{BB962C8B-B14F-4D97-AF65-F5344CB8AC3E}">
        <p14:creationId xmlns:p14="http://schemas.microsoft.com/office/powerpoint/2010/main" val="3440410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57" y="1524000"/>
            <a:ext cx="7571429" cy="38666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381000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Arranging Accommodations</a:t>
            </a:r>
          </a:p>
        </p:txBody>
      </p:sp>
    </p:spTree>
    <p:extLst>
      <p:ext uri="{BB962C8B-B14F-4D97-AF65-F5344CB8AC3E}">
        <p14:creationId xmlns:p14="http://schemas.microsoft.com/office/powerpoint/2010/main" val="1978296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14017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What about self-advocacy?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Don’t I have to discuss my disability with my professors?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8392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Information about your disability is private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It is your choice who you share this information with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Documentation required to register with SSD is kept in a confidential file – not available to anyone else at Western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Only information about your recommended accommodations is shared with professors/other relevant university staff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If you have questions about sharing your disability information, discuss with your SSD counsellor</a:t>
            </a:r>
          </a:p>
        </p:txBody>
      </p:sp>
    </p:spTree>
    <p:extLst>
      <p:ext uri="{BB962C8B-B14F-4D97-AF65-F5344CB8AC3E}">
        <p14:creationId xmlns:p14="http://schemas.microsoft.com/office/powerpoint/2010/main" val="3850567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1234</TotalTime>
  <Words>945</Words>
  <Application>Microsoft Office PowerPoint</Application>
  <PresentationFormat>On-screen Show (4:3)</PresentationFormat>
  <Paragraphs>101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Narrow</vt:lpstr>
      <vt:lpstr>Calibri</vt:lpstr>
      <vt:lpstr>Wingdings</vt:lpstr>
      <vt:lpstr>Office Theme</vt:lpstr>
      <vt:lpstr>1_Office Theme</vt:lpstr>
      <vt:lpstr>Welcome to SSD at Western!</vt:lpstr>
      <vt:lpstr>Students Seeking Support through SSD for any Type of Disability </vt:lpstr>
      <vt:lpstr>SSD - Who are we?</vt:lpstr>
      <vt:lpstr>An accommodation is not….</vt:lpstr>
      <vt:lpstr>Examples of Accommodations</vt:lpstr>
      <vt:lpstr>PowerPoint Presentation</vt:lpstr>
      <vt:lpstr>What documentation is needed?</vt:lpstr>
      <vt:lpstr>PowerPoint Presentation</vt:lpstr>
      <vt:lpstr>What about self-advocacy? Don’t I have to discuss my disability with my professors?</vt:lpstr>
      <vt:lpstr>PowerPoint Presentation</vt:lpstr>
      <vt:lpstr>PowerPoint Presentation</vt:lpstr>
      <vt:lpstr>Successful students who use SSD…</vt:lpstr>
      <vt:lpstr>Other supports SSD provides….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most important job as a university student…</dc:title>
  <dc:creator>Mary VanBussel</dc:creator>
  <cp:lastModifiedBy>Jessica Kennedy</cp:lastModifiedBy>
  <cp:revision>62</cp:revision>
  <dcterms:created xsi:type="dcterms:W3CDTF">2006-08-16T00:00:00Z</dcterms:created>
  <dcterms:modified xsi:type="dcterms:W3CDTF">2022-05-09T17:52:55Z</dcterms:modified>
</cp:coreProperties>
</file>